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 autoAdjust="0"/>
    <p:restoredTop sz="94660"/>
  </p:normalViewPr>
  <p:slideViewPr>
    <p:cSldViewPr>
      <p:cViewPr varScale="1">
        <p:scale>
          <a:sx n="56" d="100"/>
          <a:sy n="56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Класс, в котором учится мой ребенок, можно назвать дружным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Лист2!$A$2:$A$21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Лист2!$A$2:$A$21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Лист2!$C$2:$C$21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Лист2!$A$2:$A$21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Лист2!$D$2:$D$21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5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Лист2!$A$2:$A$21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Лист2!$E$2:$E$21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Лист2!$F$1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Лист2!$A$2:$A$21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Лист2!$F$2:$F$21</c:f>
              <c:numCache>
                <c:formatCode>General</c:formatCode>
                <c:ptCount val="20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3</c:v>
                </c:pt>
                <c:pt idx="18">
                  <c:v>4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872896"/>
        <c:axId val="61077120"/>
        <c:axId val="0"/>
      </c:bar3DChart>
      <c:catAx>
        <c:axId val="233872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61077120"/>
        <c:crosses val="autoZero"/>
        <c:auto val="1"/>
        <c:lblAlgn val="ctr"/>
        <c:lblOffset val="100"/>
        <c:noMultiLvlLbl val="0"/>
      </c:catAx>
      <c:valAx>
        <c:axId val="61077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3872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Педагоги дают моему ребенку глубокие и прочные знания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Лист2!$B$190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Лист2!$A$191:$A$210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Лист2!$B$191:$B$210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Лист2!$C$190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Лист2!$A$191:$A$210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Лист2!$C$191:$C$210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Лист2!$D$190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Лист2!$A$191:$A$210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Лист2!$D$191:$D$210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Лист2!$E$190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Лист2!$A$191:$A$210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Лист2!$E$191:$E$210</c:f>
              <c:numCache>
                <c:formatCode>General</c:formatCode>
                <c:ptCount val="20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Лист2!$F$190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Лист2!$A$191:$A$210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Лист2!$F$191:$F$210</c:f>
              <c:numCache>
                <c:formatCode>General</c:formatCode>
                <c:ptCount val="20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3</c:v>
                </c:pt>
                <c:pt idx="12">
                  <c:v>4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3</c:v>
                </c:pt>
                <c:pt idx="18">
                  <c:v>7</c:v>
                </c:pt>
                <c:pt idx="1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796672"/>
        <c:axId val="64066048"/>
        <c:axId val="0"/>
      </c:bar3DChart>
      <c:catAx>
        <c:axId val="248796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64066048"/>
        <c:crosses val="autoZero"/>
        <c:auto val="1"/>
        <c:lblAlgn val="ctr"/>
        <c:lblOffset val="100"/>
        <c:noMultiLvlLbl val="0"/>
      </c:catAx>
      <c:valAx>
        <c:axId val="64066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8796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школе заботятся о физическом развитии и здоровье моего ребенка</a:t>
            </a:r>
            <a:endParaRPr lang="ru-RU" b="1"/>
          </a:p>
        </c:rich>
      </c:tx>
      <c:layout>
        <c:manualLayout>
          <c:xMode val="edge"/>
          <c:yMode val="edge"/>
          <c:x val="0.18047404740474046"/>
          <c:y val="1.916167423745590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Лист2!$B$211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Лист2!$A$212:$A$231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Лист2!$B$212:$B$231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Лист2!$C$211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Лист2!$A$212:$A$231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Лист2!$C$212:$C$231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Лист2!$D$211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Лист2!$A$212:$A$231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Лист2!$D$212:$D$231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Лист2!$E$211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Лист2!$A$212:$A$231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Лист2!$E$212:$E$231</c:f>
              <c:numCache>
                <c:formatCode>General</c:formatCode>
                <c:ptCount val="20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7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3</c:v>
                </c:pt>
                <c:pt idx="19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Лист2!$F$211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Лист2!$A$212:$A$231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Лист2!$F$212:$F$231</c:f>
              <c:numCache>
                <c:formatCode>General</c:formatCode>
                <c:ptCount val="20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1</c:v>
                </c:pt>
                <c:pt idx="18">
                  <c:v>3</c:v>
                </c:pt>
                <c:pt idx="19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Лист2!$G$211</c:f>
              <c:strCache>
                <c:ptCount val="1"/>
              </c:strCache>
            </c:strRef>
          </c:tx>
          <c:invertIfNegative val="0"/>
          <c:cat>
            <c:strRef>
              <c:f>Лист2!$A$212:$A$231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Лист2!$G$212:$G$231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4707456"/>
        <c:axId val="64068928"/>
        <c:axId val="0"/>
      </c:bar3DChart>
      <c:catAx>
        <c:axId val="274707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64068928"/>
        <c:crosses val="autoZero"/>
        <c:auto val="1"/>
        <c:lblAlgn val="ctr"/>
        <c:lblOffset val="100"/>
        <c:noMultiLvlLbl val="0"/>
      </c:catAx>
      <c:valAx>
        <c:axId val="64068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4707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Учебное заведение способствует формированию достойного поведения моего ребенка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Лист2!$B$232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Лист2!$A$233:$A$252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Лист2!$B$233:$B$252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Лист2!$C$232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Лист2!$A$233:$A$252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Лист2!$C$233:$C$252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Лист2!$D$232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Лист2!$A$233:$A$252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Лист2!$D$233:$D$252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Лист2!$E$232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Лист2!$A$233:$A$252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Лист2!$E$233:$E$252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Лист2!$F$232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Лист2!$A$233:$A$252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Лист2!$F$233:$F$252</c:f>
              <c:numCache>
                <c:formatCode>General</c:formatCode>
                <c:ptCount val="20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  <c:pt idx="19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Лист2!$G$232</c:f>
              <c:strCache>
                <c:ptCount val="1"/>
              </c:strCache>
            </c:strRef>
          </c:tx>
          <c:invertIfNegative val="0"/>
          <c:cat>
            <c:strRef>
              <c:f>Лист2!$A$233:$A$252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Лист2!$G$233:$G$252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219968"/>
        <c:axId val="64057280"/>
        <c:axId val="0"/>
      </c:bar3DChart>
      <c:catAx>
        <c:axId val="275219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64057280"/>
        <c:crosses val="autoZero"/>
        <c:auto val="1"/>
        <c:lblAlgn val="ctr"/>
        <c:lblOffset val="100"/>
        <c:noMultiLvlLbl val="0"/>
      </c:catAx>
      <c:valAx>
        <c:axId val="64057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5219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среде своих одноклассников мой ребенок чувствует себя комфортно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Лист2!$B$22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Лист2!$A$23:$A$42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Лист2!$B$23:$B$42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Лист2!$C$22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Лист2!$A$23:$A$42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Лист2!$C$23:$C$42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Лист2!$D$22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Лист2!$A$23:$A$42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Лист2!$D$23:$D$42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Лист2!$E$22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Лист2!$A$23:$A$42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Лист2!$E$23:$E$42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Лист2!$F$22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Лист2!$A$23:$A$42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Лист2!$F$23:$F$42</c:f>
              <c:numCache>
                <c:formatCode>General</c:formatCode>
                <c:ptCount val="20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6</c:v>
                </c:pt>
                <c:pt idx="15">
                  <c:v>3</c:v>
                </c:pt>
                <c:pt idx="16">
                  <c:v>5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545152"/>
        <c:axId val="218859200"/>
        <c:axId val="0"/>
      </c:bar3DChart>
      <c:catAx>
        <c:axId val="234545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8859200"/>
        <c:crosses val="autoZero"/>
        <c:auto val="1"/>
        <c:lblAlgn val="ctr"/>
        <c:lblOffset val="100"/>
        <c:noMultiLvlLbl val="0"/>
      </c:catAx>
      <c:valAx>
        <c:axId val="218859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4545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Педагоги проявляют доброжелательное отношение к моему ребенку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Лист2!$B$43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Лист2!$A$44:$A$63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Лист2!$B$44:$B$63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Лист2!$C$43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Лист2!$A$44:$A$63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Лист2!$C$44:$C$63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Лист2!$D$43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Лист2!$A$44:$A$63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Лист2!$D$44:$D$63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Лист2!$E$43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Лист2!$A$44:$A$63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Лист2!$E$44:$E$63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Лист2!$F$43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Лист2!$A$44:$A$63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Лист2!$F$44:$F$63</c:f>
              <c:numCache>
                <c:formatCode>General</c:formatCode>
                <c:ptCount val="20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8</c:v>
                </c:pt>
                <c:pt idx="17">
                  <c:v>6</c:v>
                </c:pt>
                <c:pt idx="18">
                  <c:v>7</c:v>
                </c:pt>
                <c:pt idx="1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546688"/>
        <c:axId val="63985856"/>
        <c:axId val="0"/>
      </c:bar3DChart>
      <c:catAx>
        <c:axId val="234546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3985856"/>
        <c:crosses val="autoZero"/>
        <c:auto val="1"/>
        <c:lblAlgn val="ctr"/>
        <c:lblOffset val="100"/>
        <c:noMultiLvlLbl val="0"/>
      </c:catAx>
      <c:valAx>
        <c:axId val="63985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4546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Я испытываю чувство взаимопонимания, контактируя с учителями и администрацией школы</a:t>
            </a:r>
            <a:r>
              <a:rPr lang="ru-RU" sz="1800" b="1" i="0" u="none" strike="noStrike" baseline="0"/>
              <a:t> </a:t>
            </a:r>
            <a:endParaRPr lang="ru-RU" b="1"/>
          </a:p>
        </c:rich>
      </c:tx>
      <c:layout>
        <c:manualLayout>
          <c:xMode val="edge"/>
          <c:yMode val="edge"/>
          <c:x val="0.10031523642732049"/>
          <c:y val="2.521671232645517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Лист2!$B$64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Лист2!$A$65:$A$84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Лист2!$B$65:$B$84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Лист2!$C$64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Лист2!$A$65:$A$84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Лист2!$C$65:$C$84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Лист2!$D$64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Лист2!$A$65:$A$84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Лист2!$D$65:$D$84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Лист2!$E$64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Лист2!$A$65:$A$84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Лист2!$E$65:$E$84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Лист2!$F$64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Лист2!$A$65:$A$84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Лист2!$F$65:$F$84</c:f>
              <c:numCache>
                <c:formatCode>General</c:formatCode>
                <c:ptCount val="20"/>
                <c:pt idx="0">
                  <c:v>11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3</c:v>
                </c:pt>
                <c:pt idx="17">
                  <c:v>2</c:v>
                </c:pt>
                <c:pt idx="18">
                  <c:v>6</c:v>
                </c:pt>
                <c:pt idx="1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800256"/>
        <c:axId val="63983552"/>
        <c:axId val="0"/>
      </c:bar3DChart>
      <c:catAx>
        <c:axId val="240800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63983552"/>
        <c:crosses val="autoZero"/>
        <c:auto val="1"/>
        <c:lblAlgn val="ctr"/>
        <c:lblOffset val="100"/>
        <c:noMultiLvlLbl val="0"/>
      </c:catAx>
      <c:valAx>
        <c:axId val="63983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80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классе, где учится мой ребенок хороший классный руководитель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Лист2!$B$85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Лист2!$A$86:$A$105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Лист2!$B$86:$B$105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Лист2!$C$85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Лист2!$A$86:$A$105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Лист2!$C$86:$C$105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Лист2!$D$85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Лист2!$A$86:$A$105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Лист2!$D$86:$D$105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Лист2!$E$85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Лист2!$A$86:$A$105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Лист2!$E$86:$E$105</c:f>
              <c:numCache>
                <c:formatCode>General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Лист2!$F$85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Лист2!$A$86:$A$105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Лист2!$F$86:$F$105</c:f>
              <c:numCache>
                <c:formatCode>General</c:formatCode>
                <c:ptCount val="20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8</c:v>
                </c:pt>
                <c:pt idx="10">
                  <c:v>5</c:v>
                </c:pt>
                <c:pt idx="11">
                  <c:v>7</c:v>
                </c:pt>
                <c:pt idx="12">
                  <c:v>9</c:v>
                </c:pt>
                <c:pt idx="13">
                  <c:v>3</c:v>
                </c:pt>
                <c:pt idx="14">
                  <c:v>9</c:v>
                </c:pt>
                <c:pt idx="15">
                  <c:v>7</c:v>
                </c:pt>
                <c:pt idx="16">
                  <c:v>8</c:v>
                </c:pt>
                <c:pt idx="17">
                  <c:v>4</c:v>
                </c:pt>
                <c:pt idx="18">
                  <c:v>9</c:v>
                </c:pt>
                <c:pt idx="1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801792"/>
        <c:axId val="244024448"/>
        <c:axId val="0"/>
      </c:bar3DChart>
      <c:catAx>
        <c:axId val="240801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44024448"/>
        <c:crosses val="autoZero"/>
        <c:auto val="1"/>
        <c:lblAlgn val="ctr"/>
        <c:lblOffset val="100"/>
        <c:noMultiLvlLbl val="0"/>
      </c:catAx>
      <c:valAx>
        <c:axId val="244024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0801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Педагоги справедливо оценивают достижения в учебе моего ребенка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Лист2!$B$106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Лист2!$A$107:$A$126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Лист2!$B$107:$B$126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Лист2!$C$106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Лист2!$A$107:$A$126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Лист2!$C$107:$C$126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Лист2!$D$106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Лист2!$A$107:$A$126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Лист2!$D$107:$D$126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Лист2!$E$106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Лист2!$A$107:$A$126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Лист2!$E$107:$E$126</c:f>
              <c:numCache>
                <c:formatCode>General</c:formatCode>
                <c:ptCount val="20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3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Лист2!$F$106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Лист2!$A$107:$A$126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Лист2!$F$107:$F$126</c:f>
              <c:numCache>
                <c:formatCode>General</c:formatCode>
                <c:ptCount val="20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8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4</c:v>
                </c:pt>
                <c:pt idx="18">
                  <c:v>6</c:v>
                </c:pt>
                <c:pt idx="19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Лист2!$G$106</c:f>
              <c:strCache>
                <c:ptCount val="1"/>
              </c:strCache>
            </c:strRef>
          </c:tx>
          <c:invertIfNegative val="0"/>
          <c:cat>
            <c:strRef>
              <c:f>Лист2!$A$107:$A$126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Лист2!$G$107:$G$126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612928"/>
        <c:axId val="244026752"/>
        <c:axId val="0"/>
      </c:bar3DChart>
      <c:catAx>
        <c:axId val="247612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244026752"/>
        <c:crosses val="autoZero"/>
        <c:auto val="1"/>
        <c:lblAlgn val="ctr"/>
        <c:lblOffset val="100"/>
        <c:noMultiLvlLbl val="0"/>
      </c:catAx>
      <c:valAx>
        <c:axId val="244026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61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Учителя учитывают индивидуальные особенности моего ребенка</a:t>
            </a:r>
            <a:endParaRPr lang="ru-RU" b="1"/>
          </a:p>
        </c:rich>
      </c:tx>
      <c:layout>
        <c:manualLayout>
          <c:xMode val="edge"/>
          <c:yMode val="edge"/>
          <c:x val="0.20195063931013976"/>
          <c:y val="2.3016848643895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Лист2!$B$127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Лист2!$A$128:$A$147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Лист2!$B$128:$B$147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Лист2!$C$127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Лист2!$A$128:$A$147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Лист2!$C$128:$C$147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Лист2!$D$127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Лист2!$A$128:$A$147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Лист2!$D$128:$D$147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Лист2!$E$127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Лист2!$A$128:$A$147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Лист2!$E$128:$E$147</c:f>
              <c:numCache>
                <c:formatCode>General</c:formatCode>
                <c:ptCount val="20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5</c:v>
                </c:pt>
                <c:pt idx="13">
                  <c:v>7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Лист2!$F$127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Лист2!$A$128:$A$147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Лист2!$F$128:$F$147</c:f>
              <c:numCache>
                <c:formatCode>General</c:formatCode>
                <c:ptCount val="20"/>
                <c:pt idx="0">
                  <c:v>9</c:v>
                </c:pt>
                <c:pt idx="1">
                  <c:v>9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4</c:v>
                </c:pt>
                <c:pt idx="18">
                  <c:v>6</c:v>
                </c:pt>
                <c:pt idx="1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795136"/>
        <c:axId val="244029056"/>
        <c:axId val="0"/>
      </c:bar3DChart>
      <c:catAx>
        <c:axId val="248795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244029056"/>
        <c:crosses val="autoZero"/>
        <c:auto val="1"/>
        <c:lblAlgn val="ctr"/>
        <c:lblOffset val="100"/>
        <c:noMultiLvlLbl val="0"/>
      </c:catAx>
      <c:valAx>
        <c:axId val="244029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879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школе проводятся мероприятия, которые полезны и интересны моему ребенку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Лист2!$B$148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Лист2!$A$149:$A$168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Лист2!$B$149:$B$168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Лист2!$C$148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Лист2!$A$149:$A$168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Лист2!$C$149:$C$168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Лист2!$D$148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Лист2!$A$149:$A$168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Лист2!$D$149:$D$168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Лист2!$E$148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Лист2!$A$149:$A$168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Лист2!$E$149:$E$168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4</c:v>
                </c:pt>
                <c:pt idx="18">
                  <c:v>1</c:v>
                </c:pt>
                <c:pt idx="19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Лист2!$F$148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Лист2!$A$149:$A$168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Лист2!$F$149:$F$168</c:f>
              <c:numCache>
                <c:formatCode>General</c:formatCode>
                <c:ptCount val="20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6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3</c:v>
                </c:pt>
                <c:pt idx="17">
                  <c:v>3</c:v>
                </c:pt>
                <c:pt idx="18">
                  <c:v>7</c:v>
                </c:pt>
                <c:pt idx="1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651840"/>
        <c:axId val="64054400"/>
        <c:axId val="0"/>
      </c:bar3DChart>
      <c:catAx>
        <c:axId val="247651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64054400"/>
        <c:crosses val="autoZero"/>
        <c:auto val="1"/>
        <c:lblAlgn val="ctr"/>
        <c:lblOffset val="100"/>
        <c:noMultiLvlLbl val="0"/>
      </c:catAx>
      <c:valAx>
        <c:axId val="64054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651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школе работают различные кружки, клубы, секции, где может заниматься мой ребенок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Лист2!$B$169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Лист2!$A$170:$A$189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Лист2!$B$170:$B$189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Лист2!$C$169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Лист2!$A$170:$A$189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Лист2!$C$170:$C$189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Лист2!$D$169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Лист2!$A$170:$A$189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Лист2!$D$170:$D$189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Лист2!$E$169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Лист2!$A$170:$A$189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Лист2!$E$170:$E$189</c:f>
              <c:numCache>
                <c:formatCode>General</c:formatCode>
                <c:ptCount val="20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Лист2!$F$169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Лист2!$A$170:$A$189</c:f>
              <c:strCache>
                <c:ptCount val="20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8 А</c:v>
                </c:pt>
                <c:pt idx="14">
                  <c:v>9 А</c:v>
                </c:pt>
                <c:pt idx="15">
                  <c:v>9 Б</c:v>
                </c:pt>
                <c:pt idx="16">
                  <c:v>10 А</c:v>
                </c:pt>
                <c:pt idx="17">
                  <c:v>10 Б</c:v>
                </c:pt>
                <c:pt idx="18">
                  <c:v>11 А</c:v>
                </c:pt>
                <c:pt idx="19">
                  <c:v>11 Б</c:v>
                </c:pt>
              </c:strCache>
            </c:strRef>
          </c:cat>
          <c:val>
            <c:numRef>
              <c:f>Лист2!$F$170:$F$189</c:f>
              <c:numCache>
                <c:formatCode>General</c:formatCode>
                <c:ptCount val="20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418752"/>
        <c:axId val="64063744"/>
        <c:axId val="0"/>
      </c:bar3DChart>
      <c:catAx>
        <c:axId val="273418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64063744"/>
        <c:crosses val="autoZero"/>
        <c:auto val="1"/>
        <c:lblAlgn val="ctr"/>
        <c:lblOffset val="100"/>
        <c:noMultiLvlLbl val="0"/>
      </c:catAx>
      <c:valAx>
        <c:axId val="64063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3418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4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8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3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3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9F50-452C-4345-9AF4-292970819C58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4205C-84E0-454F-B99F-82B3BBF00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dirty="0" smtClean="0"/>
              <a:t>Опрос родителей о качестве образования в гимназии «</a:t>
            </a:r>
            <a:r>
              <a:rPr lang="ru-RU" dirty="0" err="1" smtClean="0"/>
              <a:t>Альма</a:t>
            </a:r>
            <a:r>
              <a:rPr lang="ru-RU" dirty="0" smtClean="0"/>
              <a:t> Матер»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ru-RU" smtClean="0"/>
              <a:t>2013 – 2014 </a:t>
            </a:r>
            <a:r>
              <a:rPr lang="ru-RU" dirty="0" smtClean="0"/>
              <a:t>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в школе проводятся мероприятия, которые полезны и интересны их ребенку. 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33919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39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Большинство родителей считают, что в школе работают различные кружки, клубы и секции, где может заниматься их ребенок. К старшим классам количество не согласных с этим возрастает, детям требуется все более вариативный набор кружков и секций, не всегда они могут найти свое именно в гимназии.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436021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05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в школе педагоги дают их ребенку глубокие и прочные знания.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415060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40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Большинство родителей считают, что в школе заботятся о физическом развитии и здоровье их ребенка, но есть и не согласные с этим. Часть родителей обращает внимание не на современный спортивный зал и систему физического воспитания, а на значительное время, которое ребенок тратит на уроки и кружки, отрицательно связывая это со здоровьем.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777954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79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Большинство родителей считают, что школа способствует формированию достойного поведения их ребенка, не совсем согласны с этим по одному человеку из 5а, 5б, </a:t>
            </a:r>
            <a:r>
              <a:rPr lang="ru-RU" sz="1800" smtClean="0"/>
              <a:t>8а, 9б, </a:t>
            </a:r>
            <a:r>
              <a:rPr lang="ru-RU" sz="1800" dirty="0" smtClean="0"/>
              <a:t>10а и 10б класса.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121702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8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учащихся 1-11 классов заполняли анонимную анкету о качестве образования в гимназии.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Задавались следующие вопросы: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1.Класс, в котором учится мой ребенок, можно назвать дружным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2.В среде своих одноклассников мой ребенок чувствует себя комфортно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3.Педагоги проявляют доброжелательное отношение к моему ребенку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4.Я испытываю чувство взаимопонимания, контактируя с учителями и администрацией школы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5.В классе, где учится мой ребенок хороший классный руководитель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6.Педагоги справедливо оценивают достижения в учебе моего ребенка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7.Учителя учитывают индивидуальные особенности моего ребенка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8.В школе проводятся мероприятия, которые полезны и интересны моему ребенку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9.В школе работают различные кружки, клубы, секции, где может заниматься мой ребенок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10.Педагоги дают моему ребенку глубокие и прочные знания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11.В школе заботятся о физическом развитии и здоровье моего ребенка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12.Учебное заведение способствует формированию достойного поведения моего ребенка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диаграммах можно увидеть, каким образом отвечали родители.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9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 класс, где учится их ребенок, дружным, но эта оценка снижается к старшим классам, отношения детей становятся более деловыми.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67677"/>
              </p:ext>
            </p:extLst>
          </p:nvPr>
        </p:nvGraphicFramePr>
        <p:xfrm>
          <a:off x="467544" y="4766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94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их ребенку комфортно среди одноклассников, причем эта оценка высока как для начальных, так и для старших классов.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120244"/>
              </p:ext>
            </p:extLst>
          </p:nvPr>
        </p:nvGraphicFramePr>
        <p:xfrm>
          <a:off x="467544" y="4766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9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педагоги проявляют доброжелательное отношение к их ребенку, оценку «скорее не согласен» поставили всего по одному человеку из 7а и 9</a:t>
            </a:r>
            <a:r>
              <a:rPr lang="ru-RU" sz="2000" dirty="0"/>
              <a:t>б</a:t>
            </a:r>
            <a:r>
              <a:rPr lang="ru-RU" sz="2000" dirty="0" smtClean="0"/>
              <a:t> классов.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619918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53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испытывают чувство взаимопонимания, контактируя с учителями и администрацией школы, не согласны всего по одному человеку из 9а и </a:t>
            </a:r>
            <a:r>
              <a:rPr lang="ru-RU" sz="2000" dirty="0" smtClean="0"/>
              <a:t>10б </a:t>
            </a:r>
            <a:r>
              <a:rPr lang="ru-RU" sz="2000" dirty="0" smtClean="0"/>
              <a:t>классов.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416712"/>
              </p:ext>
            </p:extLst>
          </p:nvPr>
        </p:nvGraphicFramePr>
        <p:xfrm>
          <a:off x="467544" y="4766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42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у их ребенка хороший классный руководитель, не совсем согласны с этим всего по одному человеку </a:t>
            </a:r>
            <a:r>
              <a:rPr lang="ru-RU" sz="2000" dirty="0" smtClean="0"/>
              <a:t>из </a:t>
            </a:r>
            <a:r>
              <a:rPr lang="ru-RU" sz="2000" dirty="0" smtClean="0"/>
              <a:t>2б и 8а классов.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373424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62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педагоги справедливо оценивают достижения в учебе их ребенка, не совсем согласны с этим один человек из 9б класса и 2 человека из 5б класса. Это объясняется сложностью адаптации к требованиям средней школы.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625048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53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педагоги учитывают индивидуальные особенности их ребенка, не совсем согласны с этим по одному человеку из 3а, 3б, 9а и 9б класса и 2 человека из 5б класса. 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28359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517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680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Опрос родителей о качестве образования в гимназии «Альма Матер»</vt:lpstr>
      <vt:lpstr>Презентация PowerPoint</vt:lpstr>
      <vt:lpstr>Большинство родителей считают класс, где учится их ребенок, дружным, но эта оценка снижается к старшим классам, отношения детей становятся более деловыми.</vt:lpstr>
      <vt:lpstr>Большинство родителей считают, что их ребенку комфортно среди одноклассников, причем эта оценка высока как для начальных, так и для старших классов.</vt:lpstr>
      <vt:lpstr>Большинство родителей считают, что педагоги проявляют доброжелательное отношение к их ребенку, оценку «скорее не согласен» поставили всего по одному человеку из 7а и 9б классов.</vt:lpstr>
      <vt:lpstr>Большинство родителей испытывают чувство взаимопонимания, контактируя с учителями и администрацией школы, не согласны всего по одному человеку из 9а и 10б классов.</vt:lpstr>
      <vt:lpstr>Большинство родителей считают, что у их ребенка хороший классный руководитель, не совсем согласны с этим всего по одному человеку из 2б и 8а классов.</vt:lpstr>
      <vt:lpstr>Большинство родителей считают, что педагоги справедливо оценивают достижения в учебе их ребенка, не совсем согласны с этим один человек из 9б класса и 2 человека из 5б класса. Это объясняется сложностью адаптации к требованиям средней школы.</vt:lpstr>
      <vt:lpstr>Большинство родителей считают, что педагоги учитывают индивидуальные особенности их ребенка, не совсем согласны с этим по одному человеку из 3а, 3б, 9а и 9б класса и 2 человека из 5б класса. </vt:lpstr>
      <vt:lpstr>Большинство родителей считают, что в школе проводятся мероприятия, которые полезны и интересны их ребенку. </vt:lpstr>
      <vt:lpstr>Большинство родителей считают, что в школе работают различные кружки, клубы и секции, где может заниматься их ребенок. К старшим классам количество не согласных с этим возрастает, детям требуется все более вариативный набор кружков и секций, не всегда они могут найти свое именно в гимназии.</vt:lpstr>
      <vt:lpstr>Большинство родителей считают, что в школе педагоги дают их ребенку глубокие и прочные знания.</vt:lpstr>
      <vt:lpstr>Большинство родителей считают, что в школе заботятся о физическом развитии и здоровье их ребенка, но есть и не согласные с этим. Часть родителей обращает внимание не на современный спортивный зал и систему физического воспитания, а на значительное время, которое ребенок тратит на уроки и кружки, отрицательно связывая это со здоровьем.</vt:lpstr>
      <vt:lpstr>Большинство родителей считают, что школа способствует формированию достойного поведения их ребенка, не совсем согласны с этим по одному человеку из 5а, 5б, 8а, 9б, 10а и 10б класса.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Опрос родителей о качестве образования в гимназии «Альма Матер»</dc:title>
  <dc:creator>Психологи</dc:creator>
  <cp:lastModifiedBy>Психологи</cp:lastModifiedBy>
  <cp:revision>10</cp:revision>
  <dcterms:created xsi:type="dcterms:W3CDTF">2016-06-08T13:12:07Z</dcterms:created>
  <dcterms:modified xsi:type="dcterms:W3CDTF">2016-06-09T10:40:04Z</dcterms:modified>
</cp:coreProperties>
</file>