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theme/themeOverride10.xml" ContentType="application/vnd.openxmlformats-officedocument.themeOverride+xml"/>
  <Override PartName="/ppt/charts/chart3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9.xlsx"/><Relationship Id="rId1" Type="http://schemas.openxmlformats.org/officeDocument/2006/relationships/themeOverride" Target="../theme/themeOverride10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2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="0"/>
              <a:t>Я иду в школу с радостью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Лист3!$B$1</c:f>
              <c:strCache>
                <c:ptCount val="1"/>
                <c:pt idx="0">
                  <c:v>Совершенно не согласен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Лист3!$A$2:$A$20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Лист3!$B$2:$B$20</c:f>
              <c:numCache>
                <c:formatCode>General</c:formatCode>
                <c:ptCount val="19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Лист3!$C$1</c:f>
              <c:strCache>
                <c:ptCount val="1"/>
                <c:pt idx="0">
                  <c:v>Скорее не согласен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Лист3!$A$2:$A$20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Лист3!$C$2:$C$20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0</c:v>
                </c:pt>
                <c:pt idx="10">
                  <c:v>3</c:v>
                </c:pt>
                <c:pt idx="11">
                  <c:v>0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Лист3!$D$1</c:f>
              <c:strCache>
                <c:ptCount val="1"/>
                <c:pt idx="0">
                  <c:v>Трудно сказать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Лист3!$A$2:$A$20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Лист3!$D$2:$D$20</c:f>
              <c:numCache>
                <c:formatCode>General</c:formatCode>
                <c:ptCount val="19"/>
                <c:pt idx="0">
                  <c:v>1</c:v>
                </c:pt>
                <c:pt idx="1">
                  <c:v>4</c:v>
                </c:pt>
                <c:pt idx="2">
                  <c:v>0</c:v>
                </c:pt>
                <c:pt idx="3">
                  <c:v>3</c:v>
                </c:pt>
                <c:pt idx="4">
                  <c:v>1</c:v>
                </c:pt>
                <c:pt idx="5">
                  <c:v>4</c:v>
                </c:pt>
                <c:pt idx="6">
                  <c:v>3</c:v>
                </c:pt>
                <c:pt idx="7">
                  <c:v>1</c:v>
                </c:pt>
                <c:pt idx="8">
                  <c:v>1</c:v>
                </c:pt>
                <c:pt idx="9">
                  <c:v>3</c:v>
                </c:pt>
                <c:pt idx="10">
                  <c:v>5</c:v>
                </c:pt>
                <c:pt idx="11">
                  <c:v>2</c:v>
                </c:pt>
                <c:pt idx="12">
                  <c:v>5</c:v>
                </c:pt>
                <c:pt idx="13">
                  <c:v>5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8</c:v>
                </c:pt>
                <c:pt idx="18">
                  <c:v>9</c:v>
                </c:pt>
              </c:numCache>
            </c:numRef>
          </c:val>
        </c:ser>
        <c:ser>
          <c:idx val="3"/>
          <c:order val="3"/>
          <c:tx>
            <c:strRef>
              <c:f>Лист3!$E$1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Лист3!$A$2:$A$20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Лист3!$E$2:$E$20</c:f>
              <c:numCache>
                <c:formatCode>General</c:formatCode>
                <c:ptCount val="19"/>
                <c:pt idx="0">
                  <c:v>3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4</c:v>
                </c:pt>
                <c:pt idx="5">
                  <c:v>2</c:v>
                </c:pt>
                <c:pt idx="6">
                  <c:v>6</c:v>
                </c:pt>
                <c:pt idx="7">
                  <c:v>7</c:v>
                </c:pt>
                <c:pt idx="8">
                  <c:v>4</c:v>
                </c:pt>
                <c:pt idx="9">
                  <c:v>5</c:v>
                </c:pt>
                <c:pt idx="10">
                  <c:v>0</c:v>
                </c:pt>
                <c:pt idx="11">
                  <c:v>5</c:v>
                </c:pt>
                <c:pt idx="12">
                  <c:v>3</c:v>
                </c:pt>
                <c:pt idx="13">
                  <c:v>1</c:v>
                </c:pt>
                <c:pt idx="14">
                  <c:v>3</c:v>
                </c:pt>
                <c:pt idx="15">
                  <c:v>7</c:v>
                </c:pt>
                <c:pt idx="16">
                  <c:v>3</c:v>
                </c:pt>
                <c:pt idx="17">
                  <c:v>5</c:v>
                </c:pt>
                <c:pt idx="18">
                  <c:v>10</c:v>
                </c:pt>
              </c:numCache>
            </c:numRef>
          </c:val>
        </c:ser>
        <c:ser>
          <c:idx val="4"/>
          <c:order val="4"/>
          <c:tx>
            <c:strRef>
              <c:f>Лист3!$F$1</c:f>
              <c:strCache>
                <c:ptCount val="1"/>
                <c:pt idx="0">
                  <c:v>Совершенно согласен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Лист3!$A$2:$A$20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Лист3!$F$2:$F$20</c:f>
              <c:numCache>
                <c:formatCode>General</c:formatCode>
                <c:ptCount val="19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3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0</c:v>
                </c:pt>
                <c:pt idx="10">
                  <c:v>1</c:v>
                </c:pt>
                <c:pt idx="11">
                  <c:v>2</c:v>
                </c:pt>
                <c:pt idx="12">
                  <c:v>2</c:v>
                </c:pt>
                <c:pt idx="13">
                  <c:v>0</c:v>
                </c:pt>
                <c:pt idx="14">
                  <c:v>4</c:v>
                </c:pt>
                <c:pt idx="15">
                  <c:v>0</c:v>
                </c:pt>
                <c:pt idx="16">
                  <c:v>3</c:v>
                </c:pt>
                <c:pt idx="17">
                  <c:v>0</c:v>
                </c:pt>
                <c:pt idx="1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2064768"/>
        <c:axId val="151514496"/>
        <c:axId val="0"/>
      </c:bar3DChart>
      <c:catAx>
        <c:axId val="52064768"/>
        <c:scaling>
          <c:orientation val="minMax"/>
        </c:scaling>
        <c:delete val="0"/>
        <c:axPos val="b"/>
        <c:majorTickMark val="none"/>
        <c:minorTickMark val="none"/>
        <c:tickLblPos val="nextTo"/>
        <c:crossAx val="151514496"/>
        <c:crosses val="autoZero"/>
        <c:auto val="1"/>
        <c:lblAlgn val="ctr"/>
        <c:lblOffset val="100"/>
        <c:noMultiLvlLbl val="0"/>
      </c:catAx>
      <c:valAx>
        <c:axId val="1515144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</a:t>
                </a:r>
                <a:r>
                  <a:rPr lang="ru-RU" baseline="0"/>
                  <a:t> человек</a:t>
                </a:r>
                <a:endParaRPr lang="ru-RU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20647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0" i="0" u="none" strike="noStrike" baseline="0">
                <a:effectLst/>
              </a:rPr>
              <a:t>Я считаю, что школа готовит меня к поступлению в ВУЗ</a:t>
            </a:r>
            <a:r>
              <a:rPr lang="ru-RU" sz="1800" b="1" i="0" u="none" strike="noStrike" baseline="0"/>
              <a:t> </a:t>
            </a:r>
            <a:endParaRPr lang="ru-RU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Лист3!$B$190</c:f>
              <c:strCache>
                <c:ptCount val="1"/>
                <c:pt idx="0">
                  <c:v>Совершенно не согласен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Лист3!$A$191:$A$209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Лист3!$B$191:$B$209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Лист3!$C$190</c:f>
              <c:strCache>
                <c:ptCount val="1"/>
                <c:pt idx="0">
                  <c:v>Скорее не согласен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Лист3!$A$191:$A$209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Лист3!$C$191:$C$209</c:f>
              <c:numCache>
                <c:formatCode>General</c:formatCode>
                <c:ptCount val="19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2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Лист3!$D$190</c:f>
              <c:strCache>
                <c:ptCount val="1"/>
                <c:pt idx="0">
                  <c:v>Трудно сказать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Лист3!$A$191:$A$209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Лист3!$D$191:$D$209</c:f>
              <c:numCache>
                <c:formatCode>General</c:formatCode>
                <c:ptCount val="19"/>
                <c:pt idx="0">
                  <c:v>1</c:v>
                </c:pt>
                <c:pt idx="1">
                  <c:v>0</c:v>
                </c:pt>
                <c:pt idx="2">
                  <c:v>5</c:v>
                </c:pt>
                <c:pt idx="3">
                  <c:v>1</c:v>
                </c:pt>
                <c:pt idx="4">
                  <c:v>0</c:v>
                </c:pt>
                <c:pt idx="5">
                  <c:v>4</c:v>
                </c:pt>
                <c:pt idx="6">
                  <c:v>6</c:v>
                </c:pt>
                <c:pt idx="7">
                  <c:v>3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</c:v>
                </c:pt>
                <c:pt idx="16">
                  <c:v>1</c:v>
                </c:pt>
                <c:pt idx="17">
                  <c:v>3</c:v>
                </c:pt>
                <c:pt idx="18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Лист3!$E$190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Лист3!$A$191:$A$209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Лист3!$E$191:$E$209</c:f>
              <c:numCache>
                <c:formatCode>General</c:formatCode>
                <c:ptCount val="19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  <c:pt idx="9">
                  <c:v>3</c:v>
                </c:pt>
                <c:pt idx="10">
                  <c:v>5</c:v>
                </c:pt>
                <c:pt idx="11">
                  <c:v>3</c:v>
                </c:pt>
                <c:pt idx="12">
                  <c:v>7</c:v>
                </c:pt>
                <c:pt idx="13">
                  <c:v>3</c:v>
                </c:pt>
                <c:pt idx="14">
                  <c:v>6</c:v>
                </c:pt>
                <c:pt idx="15">
                  <c:v>3</c:v>
                </c:pt>
                <c:pt idx="16">
                  <c:v>4</c:v>
                </c:pt>
                <c:pt idx="17">
                  <c:v>7</c:v>
                </c:pt>
                <c:pt idx="18">
                  <c:v>8</c:v>
                </c:pt>
              </c:numCache>
            </c:numRef>
          </c:val>
        </c:ser>
        <c:ser>
          <c:idx val="4"/>
          <c:order val="4"/>
          <c:tx>
            <c:strRef>
              <c:f>Лист3!$F$190</c:f>
              <c:strCache>
                <c:ptCount val="1"/>
                <c:pt idx="0">
                  <c:v>Совершенно согласен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Лист3!$A$191:$A$209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Лист3!$F$191:$F$209</c:f>
              <c:numCache>
                <c:formatCode>General</c:formatCode>
                <c:ptCount val="19"/>
                <c:pt idx="0">
                  <c:v>7</c:v>
                </c:pt>
                <c:pt idx="1">
                  <c:v>10</c:v>
                </c:pt>
                <c:pt idx="2">
                  <c:v>3</c:v>
                </c:pt>
                <c:pt idx="3">
                  <c:v>3</c:v>
                </c:pt>
                <c:pt idx="4">
                  <c:v>8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2</c:v>
                </c:pt>
                <c:pt idx="11">
                  <c:v>4</c:v>
                </c:pt>
                <c:pt idx="12">
                  <c:v>3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4</c:v>
                </c:pt>
                <c:pt idx="17">
                  <c:v>4</c:v>
                </c:pt>
                <c:pt idx="18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3947008"/>
        <c:axId val="165510464"/>
        <c:axId val="0"/>
      </c:bar3DChart>
      <c:catAx>
        <c:axId val="163947008"/>
        <c:scaling>
          <c:orientation val="minMax"/>
        </c:scaling>
        <c:delete val="0"/>
        <c:axPos val="b"/>
        <c:majorTickMark val="none"/>
        <c:minorTickMark val="none"/>
        <c:tickLblPos val="nextTo"/>
        <c:crossAx val="165510464"/>
        <c:crosses val="autoZero"/>
        <c:auto val="1"/>
        <c:lblAlgn val="ctr"/>
        <c:lblOffset val="100"/>
        <c:noMultiLvlLbl val="0"/>
      </c:catAx>
      <c:valAx>
        <c:axId val="16551046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</a:t>
                </a:r>
                <a:r>
                  <a:rPr lang="ru-RU" baseline="0"/>
                  <a:t> человек</a:t>
                </a:r>
                <a:endParaRPr lang="ru-RU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39470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cat>
            <c:strRef>
              <c:f>Лист1!$I$3:$I$9</c:f>
              <c:strCache>
                <c:ptCount val="7"/>
                <c:pt idx="0">
                  <c:v>Английский</c:v>
                </c:pt>
                <c:pt idx="1">
                  <c:v>Дизайн</c:v>
                </c:pt>
                <c:pt idx="2">
                  <c:v>Игра</c:v>
                </c:pt>
                <c:pt idx="3">
                  <c:v>ИЗО</c:v>
                </c:pt>
                <c:pt idx="4">
                  <c:v>Литература</c:v>
                </c:pt>
                <c:pt idx="5">
                  <c:v>Математика</c:v>
                </c:pt>
                <c:pt idx="6">
                  <c:v>Русский</c:v>
                </c:pt>
              </c:strCache>
            </c:strRef>
          </c:cat>
          <c:val>
            <c:numRef>
              <c:f>Лист1!$J$3:$J$9</c:f>
              <c:numCache>
                <c:formatCode>General</c:formatCode>
                <c:ptCount val="7"/>
                <c:pt idx="0">
                  <c:v>1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cat>
            <c:strRef>
              <c:f>Лист1!$I$15:$I$26</c:f>
              <c:strCache>
                <c:ptCount val="12"/>
                <c:pt idx="0">
                  <c:v>Английский</c:v>
                </c:pt>
                <c:pt idx="1">
                  <c:v>Дизайн</c:v>
                </c:pt>
                <c:pt idx="2">
                  <c:v>Игра</c:v>
                </c:pt>
                <c:pt idx="3">
                  <c:v>ИЗО</c:v>
                </c:pt>
                <c:pt idx="4">
                  <c:v>Литература</c:v>
                </c:pt>
                <c:pt idx="5">
                  <c:v>Математика</c:v>
                </c:pt>
                <c:pt idx="6">
                  <c:v>Музыка</c:v>
                </c:pt>
                <c:pt idx="7">
                  <c:v>Окружающий мир</c:v>
                </c:pt>
                <c:pt idx="8">
                  <c:v>Психолог</c:v>
                </c:pt>
                <c:pt idx="9">
                  <c:v>Русский</c:v>
                </c:pt>
                <c:pt idx="10">
                  <c:v>Физкультура</c:v>
                </c:pt>
                <c:pt idx="11">
                  <c:v>Шахматы</c:v>
                </c:pt>
              </c:strCache>
            </c:strRef>
          </c:cat>
          <c:val>
            <c:numRef>
              <c:f>Лист1!$J$15:$J$26</c:f>
              <c:numCache>
                <c:formatCode>General</c:formatCode>
                <c:ptCount val="12"/>
                <c:pt idx="0">
                  <c:v>2</c:v>
                </c:pt>
                <c:pt idx="3">
                  <c:v>1</c:v>
                </c:pt>
                <c:pt idx="4">
                  <c:v>7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5</c:v>
                </c:pt>
                <c:pt idx="10">
                  <c:v>2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cat>
            <c:strRef>
              <c:f>Лист1!$I$29:$I$33</c:f>
              <c:strCache>
                <c:ptCount val="5"/>
                <c:pt idx="0">
                  <c:v>Английский</c:v>
                </c:pt>
                <c:pt idx="1">
                  <c:v>Дизайн</c:v>
                </c:pt>
                <c:pt idx="2">
                  <c:v>ИЗО</c:v>
                </c:pt>
                <c:pt idx="3">
                  <c:v>Математика</c:v>
                </c:pt>
                <c:pt idx="4">
                  <c:v>Русский</c:v>
                </c:pt>
              </c:strCache>
            </c:strRef>
          </c:cat>
          <c:val>
            <c:numRef>
              <c:f>Лист1!$J$29:$J$33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cat>
            <c:strRef>
              <c:f>Лист1!$I$41:$I$48</c:f>
              <c:strCache>
                <c:ptCount val="8"/>
                <c:pt idx="0">
                  <c:v>Английский</c:v>
                </c:pt>
                <c:pt idx="1">
                  <c:v>Дизайн</c:v>
                </c:pt>
                <c:pt idx="2">
                  <c:v>Игра</c:v>
                </c:pt>
                <c:pt idx="3">
                  <c:v>ИЗО</c:v>
                </c:pt>
                <c:pt idx="4">
                  <c:v>Литература</c:v>
                </c:pt>
                <c:pt idx="5">
                  <c:v>Математика</c:v>
                </c:pt>
                <c:pt idx="6">
                  <c:v>Психология</c:v>
                </c:pt>
                <c:pt idx="7">
                  <c:v>Русский</c:v>
                </c:pt>
              </c:strCache>
            </c:strRef>
          </c:cat>
          <c:val>
            <c:numRef>
              <c:f>Лист1!$J$41:$J$48</c:f>
              <c:numCache>
                <c:formatCode>General</c:formatCode>
                <c:ptCount val="8"/>
                <c:pt idx="0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cat>
            <c:strRef>
              <c:f>Лист1!$I$53:$I$62</c:f>
              <c:strCache>
                <c:ptCount val="10"/>
                <c:pt idx="0">
                  <c:v>Английский</c:v>
                </c:pt>
                <c:pt idx="1">
                  <c:v>Дизайн</c:v>
                </c:pt>
                <c:pt idx="2">
                  <c:v>Игра</c:v>
                </c:pt>
                <c:pt idx="3">
                  <c:v>ИЗО</c:v>
                </c:pt>
                <c:pt idx="4">
                  <c:v>Математика</c:v>
                </c:pt>
                <c:pt idx="5">
                  <c:v>Немецкий</c:v>
                </c:pt>
                <c:pt idx="6">
                  <c:v>Психология</c:v>
                </c:pt>
                <c:pt idx="7">
                  <c:v>Русский</c:v>
                </c:pt>
                <c:pt idx="8">
                  <c:v>Физкультура</c:v>
                </c:pt>
                <c:pt idx="9">
                  <c:v>Французский</c:v>
                </c:pt>
              </c:strCache>
            </c:strRef>
          </c:cat>
          <c:val>
            <c:numRef>
              <c:f>Лист1!$J$53:$J$62</c:f>
              <c:numCache>
                <c:formatCode>General</c:formatCode>
                <c:ptCount val="10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3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cat>
            <c:strRef>
              <c:f>Лист1!$I$65:$I$69</c:f>
              <c:strCache>
                <c:ptCount val="5"/>
                <c:pt idx="0">
                  <c:v>ИЗО</c:v>
                </c:pt>
                <c:pt idx="1">
                  <c:v>Английский</c:v>
                </c:pt>
                <c:pt idx="2">
                  <c:v>Математика</c:v>
                </c:pt>
                <c:pt idx="3">
                  <c:v>Русский</c:v>
                </c:pt>
                <c:pt idx="4">
                  <c:v>Французский</c:v>
                </c:pt>
              </c:strCache>
            </c:strRef>
          </c:cat>
          <c:val>
            <c:numRef>
              <c:f>Лист1!$J$65:$J$69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cat>
            <c:strRef>
              <c:f>Лист1!$I$77:$I$84</c:f>
              <c:strCache>
                <c:ptCount val="8"/>
                <c:pt idx="0">
                  <c:v>Английский</c:v>
                </c:pt>
                <c:pt idx="1">
                  <c:v>Дизайн</c:v>
                </c:pt>
                <c:pt idx="2">
                  <c:v>ИЗО</c:v>
                </c:pt>
                <c:pt idx="3">
                  <c:v>Литература</c:v>
                </c:pt>
                <c:pt idx="4">
                  <c:v>Математика</c:v>
                </c:pt>
                <c:pt idx="5">
                  <c:v>Психология</c:v>
                </c:pt>
                <c:pt idx="6">
                  <c:v>Физкультура</c:v>
                </c:pt>
                <c:pt idx="7">
                  <c:v>Французский</c:v>
                </c:pt>
              </c:strCache>
            </c:strRef>
          </c:cat>
          <c:val>
            <c:numRef>
              <c:f>Лист1!$J$77:$J$84</c:f>
              <c:numCache>
                <c:formatCode>General</c:formatCode>
                <c:ptCount val="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cat>
            <c:strRef>
              <c:f>Лист1!$I$89:$I$100</c:f>
              <c:strCache>
                <c:ptCount val="12"/>
                <c:pt idx="0">
                  <c:v>Английский</c:v>
                </c:pt>
                <c:pt idx="1">
                  <c:v>Дизайн</c:v>
                </c:pt>
                <c:pt idx="2">
                  <c:v>Игра</c:v>
                </c:pt>
                <c:pt idx="3">
                  <c:v>ИЗО</c:v>
                </c:pt>
                <c:pt idx="4">
                  <c:v>Литература</c:v>
                </c:pt>
                <c:pt idx="5">
                  <c:v>Математика</c:v>
                </c:pt>
                <c:pt idx="6">
                  <c:v>Окружающий мир</c:v>
                </c:pt>
                <c:pt idx="7">
                  <c:v>ОРКСЭ</c:v>
                </c:pt>
                <c:pt idx="8">
                  <c:v>Психология</c:v>
                </c:pt>
                <c:pt idx="9">
                  <c:v>Русский</c:v>
                </c:pt>
                <c:pt idx="10">
                  <c:v>Физкультура</c:v>
                </c:pt>
                <c:pt idx="11">
                  <c:v>Французский</c:v>
                </c:pt>
              </c:strCache>
            </c:strRef>
          </c:cat>
          <c:val>
            <c:numRef>
              <c:f>Лист1!$J$89:$J$100</c:f>
              <c:numCache>
                <c:formatCode>General</c:formatCode>
                <c:ptCount val="12"/>
                <c:pt idx="0">
                  <c:v>5</c:v>
                </c:pt>
                <c:pt idx="1">
                  <c:v>3</c:v>
                </c:pt>
                <c:pt idx="2">
                  <c:v>2</c:v>
                </c:pt>
                <c:pt idx="3">
                  <c:v>6</c:v>
                </c:pt>
                <c:pt idx="4">
                  <c:v>2</c:v>
                </c:pt>
                <c:pt idx="5">
                  <c:v>4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5</c:v>
                </c:pt>
                <c:pt idx="10">
                  <c:v>3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cat>
            <c:strRef>
              <c:f>Лист1!$I$103:$I$116</c:f>
              <c:strCache>
                <c:ptCount val="14"/>
                <c:pt idx="0">
                  <c:v>Английский</c:v>
                </c:pt>
                <c:pt idx="1">
                  <c:v>Биология</c:v>
                </c:pt>
                <c:pt idx="2">
                  <c:v>Дизайн</c:v>
                </c:pt>
                <c:pt idx="3">
                  <c:v>ИЗО</c:v>
                </c:pt>
                <c:pt idx="4">
                  <c:v>Информатика</c:v>
                </c:pt>
                <c:pt idx="5">
                  <c:v>История</c:v>
                </c:pt>
                <c:pt idx="6">
                  <c:v>Литература</c:v>
                </c:pt>
                <c:pt idx="7">
                  <c:v>Математика</c:v>
                </c:pt>
                <c:pt idx="8">
                  <c:v>Музыка</c:v>
                </c:pt>
                <c:pt idx="9">
                  <c:v>МХК</c:v>
                </c:pt>
                <c:pt idx="10">
                  <c:v>Немецкий</c:v>
                </c:pt>
                <c:pt idx="11">
                  <c:v>Русский</c:v>
                </c:pt>
                <c:pt idx="12">
                  <c:v>Физкультура</c:v>
                </c:pt>
                <c:pt idx="13">
                  <c:v>Французский</c:v>
                </c:pt>
              </c:strCache>
            </c:strRef>
          </c:cat>
          <c:val>
            <c:numRef>
              <c:f>Лист1!$J$103:$J$116</c:f>
              <c:numCache>
                <c:formatCode>General</c:formatCode>
                <c:ptCount val="14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4</c:v>
                </c:pt>
                <c:pt idx="6">
                  <c:v>1</c:v>
                </c:pt>
                <c:pt idx="7">
                  <c:v>4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3</c:v>
                </c:pt>
                <c:pt idx="12">
                  <c:v>4</c:v>
                </c:pt>
                <c:pt idx="13">
                  <c:v>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0" i="0" u="none" strike="noStrike" baseline="0">
                <a:effectLst/>
              </a:rPr>
              <a:t>В школе у меня обычно хорошее настроение</a:t>
            </a:r>
            <a:r>
              <a:rPr lang="ru-RU" sz="1800" b="1" i="0" u="none" strike="noStrike" baseline="0"/>
              <a:t> </a:t>
            </a:r>
            <a:endParaRPr lang="ru-RU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Лист3!$B$22</c:f>
              <c:strCache>
                <c:ptCount val="1"/>
                <c:pt idx="0">
                  <c:v>Совершенно не согласен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Лист3!$A$23:$A$41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Лист3!$B$23:$B$41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Лист3!$C$22</c:f>
              <c:strCache>
                <c:ptCount val="1"/>
                <c:pt idx="0">
                  <c:v>Скорее не согласен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Лист3!$A$23:$A$41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Лист3!$C$23:$C$41</c:f>
              <c:numCache>
                <c:formatCode>General</c:formatCode>
                <c:ptCount val="19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  <c:pt idx="16">
                  <c:v>0</c:v>
                </c:pt>
                <c:pt idx="17">
                  <c:v>2</c:v>
                </c:pt>
                <c:pt idx="18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Лист3!$D$22</c:f>
              <c:strCache>
                <c:ptCount val="1"/>
                <c:pt idx="0">
                  <c:v>Трудно сказать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Лист3!$A$23:$A$41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Лист3!$D$23:$D$41</c:f>
              <c:numCache>
                <c:formatCode>General</c:formatCode>
                <c:ptCount val="19"/>
                <c:pt idx="0">
                  <c:v>4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4</c:v>
                </c:pt>
                <c:pt idx="11">
                  <c:v>3</c:v>
                </c:pt>
                <c:pt idx="12">
                  <c:v>3</c:v>
                </c:pt>
                <c:pt idx="13">
                  <c:v>4</c:v>
                </c:pt>
                <c:pt idx="14">
                  <c:v>3</c:v>
                </c:pt>
                <c:pt idx="15">
                  <c:v>3</c:v>
                </c:pt>
                <c:pt idx="16">
                  <c:v>2</c:v>
                </c:pt>
                <c:pt idx="17">
                  <c:v>6</c:v>
                </c:pt>
                <c:pt idx="18">
                  <c:v>4</c:v>
                </c:pt>
              </c:numCache>
            </c:numRef>
          </c:val>
        </c:ser>
        <c:ser>
          <c:idx val="3"/>
          <c:order val="3"/>
          <c:tx>
            <c:strRef>
              <c:f>Лист3!$E$22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Лист3!$A$23:$A$41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Лист3!$E$23:$E$41</c:f>
              <c:numCache>
                <c:formatCode>General</c:formatCode>
                <c:ptCount val="19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3</c:v>
                </c:pt>
                <c:pt idx="11">
                  <c:v>2</c:v>
                </c:pt>
                <c:pt idx="12">
                  <c:v>7</c:v>
                </c:pt>
                <c:pt idx="13">
                  <c:v>1</c:v>
                </c:pt>
                <c:pt idx="14">
                  <c:v>4</c:v>
                </c:pt>
                <c:pt idx="15">
                  <c:v>5</c:v>
                </c:pt>
                <c:pt idx="16">
                  <c:v>4</c:v>
                </c:pt>
                <c:pt idx="17">
                  <c:v>4</c:v>
                </c:pt>
                <c:pt idx="18">
                  <c:v>10</c:v>
                </c:pt>
              </c:numCache>
            </c:numRef>
          </c:val>
        </c:ser>
        <c:ser>
          <c:idx val="4"/>
          <c:order val="4"/>
          <c:tx>
            <c:strRef>
              <c:f>Лист3!$F$22</c:f>
              <c:strCache>
                <c:ptCount val="1"/>
                <c:pt idx="0">
                  <c:v>Совершенно согласен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Лист3!$A$23:$A$41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Лист3!$F$23:$F$41</c:f>
              <c:numCache>
                <c:formatCode>General</c:formatCode>
                <c:ptCount val="19"/>
                <c:pt idx="0">
                  <c:v>6</c:v>
                </c:pt>
                <c:pt idx="1">
                  <c:v>7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5</c:v>
                </c:pt>
                <c:pt idx="7">
                  <c:v>2</c:v>
                </c:pt>
                <c:pt idx="8">
                  <c:v>3</c:v>
                </c:pt>
                <c:pt idx="9">
                  <c:v>0</c:v>
                </c:pt>
                <c:pt idx="10">
                  <c:v>2</c:v>
                </c:pt>
                <c:pt idx="11">
                  <c:v>4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0</c:v>
                </c:pt>
                <c:pt idx="16">
                  <c:v>3</c:v>
                </c:pt>
                <c:pt idx="17">
                  <c:v>2</c:v>
                </c:pt>
                <c:pt idx="18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8644096"/>
        <c:axId val="151518528"/>
        <c:axId val="0"/>
      </c:bar3DChart>
      <c:catAx>
        <c:axId val="208644096"/>
        <c:scaling>
          <c:orientation val="minMax"/>
        </c:scaling>
        <c:delete val="0"/>
        <c:axPos val="b"/>
        <c:majorTickMark val="none"/>
        <c:minorTickMark val="none"/>
        <c:tickLblPos val="nextTo"/>
        <c:crossAx val="151518528"/>
        <c:crosses val="autoZero"/>
        <c:auto val="1"/>
        <c:lblAlgn val="ctr"/>
        <c:lblOffset val="100"/>
        <c:noMultiLvlLbl val="0"/>
      </c:catAx>
      <c:valAx>
        <c:axId val="1515185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</a:t>
                </a:r>
                <a:r>
                  <a:rPr lang="ru-RU" baseline="0"/>
                  <a:t> человек</a:t>
                </a:r>
                <a:endParaRPr lang="ru-RU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86440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cat>
            <c:strRef>
              <c:f>Лист1!$I$119:$I$131</c:f>
              <c:strCache>
                <c:ptCount val="13"/>
                <c:pt idx="0">
                  <c:v>Английский</c:v>
                </c:pt>
                <c:pt idx="1">
                  <c:v>Дизайн</c:v>
                </c:pt>
                <c:pt idx="2">
                  <c:v>ИЗО</c:v>
                </c:pt>
                <c:pt idx="3">
                  <c:v>Информатика</c:v>
                </c:pt>
                <c:pt idx="4">
                  <c:v>История</c:v>
                </c:pt>
                <c:pt idx="5">
                  <c:v>Литература</c:v>
                </c:pt>
                <c:pt idx="6">
                  <c:v>Математика</c:v>
                </c:pt>
                <c:pt idx="7">
                  <c:v>Немецкий</c:v>
                </c:pt>
                <c:pt idx="8">
                  <c:v>ОБЖ</c:v>
                </c:pt>
                <c:pt idx="9">
                  <c:v>Психология</c:v>
                </c:pt>
                <c:pt idx="10">
                  <c:v>Русский</c:v>
                </c:pt>
                <c:pt idx="11">
                  <c:v>Физкультура</c:v>
                </c:pt>
                <c:pt idx="12">
                  <c:v>Французский</c:v>
                </c:pt>
              </c:strCache>
            </c:strRef>
          </c:cat>
          <c:val>
            <c:numRef>
              <c:f>Лист1!$J$119:$J$131</c:f>
              <c:numCache>
                <c:formatCode>General</c:formatCode>
                <c:ptCount val="13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4</c:v>
                </c:pt>
                <c:pt idx="10">
                  <c:v>2</c:v>
                </c:pt>
                <c:pt idx="11">
                  <c:v>3</c:v>
                </c:pt>
                <c:pt idx="12">
                  <c:v>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cat>
            <c:strRef>
              <c:f>Лист1!$I$134:$I$142</c:f>
              <c:strCache>
                <c:ptCount val="9"/>
                <c:pt idx="0">
                  <c:v>МХК</c:v>
                </c:pt>
                <c:pt idx="1">
                  <c:v>Английский</c:v>
                </c:pt>
                <c:pt idx="2">
                  <c:v>Биология</c:v>
                </c:pt>
                <c:pt idx="3">
                  <c:v>ИЗО</c:v>
                </c:pt>
                <c:pt idx="4">
                  <c:v>Информатика</c:v>
                </c:pt>
                <c:pt idx="5">
                  <c:v>История</c:v>
                </c:pt>
                <c:pt idx="6">
                  <c:v>Литература</c:v>
                </c:pt>
                <c:pt idx="7">
                  <c:v>Математика</c:v>
                </c:pt>
                <c:pt idx="8">
                  <c:v>Физкультура</c:v>
                </c:pt>
              </c:strCache>
            </c:strRef>
          </c:cat>
          <c:val>
            <c:numRef>
              <c:f>Лист1!$J$134:$J$142</c:f>
              <c:numCache>
                <c:formatCode>General</c:formatCode>
                <c:ptCount val="9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cat>
            <c:strRef>
              <c:f>Лист1!$I$146:$I$153</c:f>
              <c:strCache>
                <c:ptCount val="8"/>
                <c:pt idx="0">
                  <c:v>Английский</c:v>
                </c:pt>
                <c:pt idx="1">
                  <c:v>География</c:v>
                </c:pt>
                <c:pt idx="2">
                  <c:v>История</c:v>
                </c:pt>
                <c:pt idx="3">
                  <c:v>Литература</c:v>
                </c:pt>
                <c:pt idx="4">
                  <c:v>Математика</c:v>
                </c:pt>
                <c:pt idx="5">
                  <c:v>МХК</c:v>
                </c:pt>
                <c:pt idx="6">
                  <c:v>Русский</c:v>
                </c:pt>
                <c:pt idx="7">
                  <c:v>Физкультура</c:v>
                </c:pt>
              </c:strCache>
            </c:strRef>
          </c:cat>
          <c:val>
            <c:numRef>
              <c:f>Лист1!$J$146:$J$153</c:f>
              <c:numCache>
                <c:formatCode>General</c:formatCode>
                <c:ptCount val="8"/>
                <c:pt idx="0">
                  <c:v>4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6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cat>
            <c:strRef>
              <c:f>Лист1!$I$171:$I$179</c:f>
              <c:strCache>
                <c:ptCount val="9"/>
                <c:pt idx="0">
                  <c:v>Алгебра</c:v>
                </c:pt>
                <c:pt idx="1">
                  <c:v>Английский</c:v>
                </c:pt>
                <c:pt idx="2">
                  <c:v>Биология</c:v>
                </c:pt>
                <c:pt idx="3">
                  <c:v>Геометрия</c:v>
                </c:pt>
                <c:pt idx="4">
                  <c:v>Информатика</c:v>
                </c:pt>
                <c:pt idx="5">
                  <c:v>История</c:v>
                </c:pt>
                <c:pt idx="6">
                  <c:v>Литература</c:v>
                </c:pt>
                <c:pt idx="7">
                  <c:v>МХК</c:v>
                </c:pt>
                <c:pt idx="8">
                  <c:v>Физика</c:v>
                </c:pt>
              </c:strCache>
            </c:strRef>
          </c:cat>
          <c:val>
            <c:numRef>
              <c:f>Лист1!$J$171:$J$179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Лист1!$I$239:$I$251</c:f>
              <c:strCache>
                <c:ptCount val="13"/>
                <c:pt idx="0">
                  <c:v>Алгебра</c:v>
                </c:pt>
                <c:pt idx="1">
                  <c:v>Английский</c:v>
                </c:pt>
                <c:pt idx="2">
                  <c:v>Биология</c:v>
                </c:pt>
                <c:pt idx="3">
                  <c:v>География</c:v>
                </c:pt>
                <c:pt idx="4">
                  <c:v>Геометрия</c:v>
                </c:pt>
                <c:pt idx="5">
                  <c:v>История</c:v>
                </c:pt>
                <c:pt idx="6">
                  <c:v>Французский</c:v>
                </c:pt>
                <c:pt idx="7">
                  <c:v>Литература</c:v>
                </c:pt>
                <c:pt idx="8">
                  <c:v>Обществознание</c:v>
                </c:pt>
                <c:pt idx="9">
                  <c:v>Физкультура</c:v>
                </c:pt>
                <c:pt idx="10">
                  <c:v>Русский</c:v>
                </c:pt>
                <c:pt idx="11">
                  <c:v>Физика</c:v>
                </c:pt>
                <c:pt idx="12">
                  <c:v>Химия</c:v>
                </c:pt>
              </c:strCache>
            </c:strRef>
          </c:cat>
          <c:val>
            <c:numRef>
              <c:f>Лист1!$J$239:$J$251</c:f>
              <c:numCache>
                <c:formatCode>General</c:formatCode>
                <c:ptCount val="13"/>
                <c:pt idx="0">
                  <c:v>1</c:v>
                </c:pt>
                <c:pt idx="1">
                  <c:v>8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5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4</c:v>
                </c:pt>
                <c:pt idx="11">
                  <c:v>2</c:v>
                </c:pt>
                <c:pt idx="12">
                  <c:v>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cat>
            <c:strRef>
              <c:f>Лист1!$I$183:$I$195</c:f>
              <c:strCache>
                <c:ptCount val="13"/>
                <c:pt idx="0">
                  <c:v>Алгебра</c:v>
                </c:pt>
                <c:pt idx="1">
                  <c:v>Английский</c:v>
                </c:pt>
                <c:pt idx="2">
                  <c:v>Биология</c:v>
                </c:pt>
                <c:pt idx="3">
                  <c:v>География</c:v>
                </c:pt>
                <c:pt idx="4">
                  <c:v>Геометрия</c:v>
                </c:pt>
                <c:pt idx="5">
                  <c:v>История</c:v>
                </c:pt>
                <c:pt idx="6">
                  <c:v>Кино</c:v>
                </c:pt>
                <c:pt idx="7">
                  <c:v>Литература</c:v>
                </c:pt>
                <c:pt idx="8">
                  <c:v>Обществознание</c:v>
                </c:pt>
                <c:pt idx="9">
                  <c:v>Психология</c:v>
                </c:pt>
                <c:pt idx="10">
                  <c:v>Русский</c:v>
                </c:pt>
                <c:pt idx="11">
                  <c:v>Физика</c:v>
                </c:pt>
                <c:pt idx="12">
                  <c:v>Химия</c:v>
                </c:pt>
              </c:strCache>
            </c:strRef>
          </c:cat>
          <c:val>
            <c:numRef>
              <c:f>Лист1!$J$183:$J$195</c:f>
              <c:numCache>
                <c:formatCode>General</c:formatCode>
                <c:ptCount val="13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4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cat>
            <c:strRef>
              <c:f>Лист1!$I$198:$I$206</c:f>
              <c:strCache>
                <c:ptCount val="9"/>
                <c:pt idx="0">
                  <c:v>Английский</c:v>
                </c:pt>
                <c:pt idx="1">
                  <c:v>Биология</c:v>
                </c:pt>
                <c:pt idx="2">
                  <c:v>История</c:v>
                </c:pt>
                <c:pt idx="3">
                  <c:v>Логика</c:v>
                </c:pt>
                <c:pt idx="4">
                  <c:v>Математика</c:v>
                </c:pt>
                <c:pt idx="5">
                  <c:v>Немецкий</c:v>
                </c:pt>
                <c:pt idx="6">
                  <c:v>Обществознание</c:v>
                </c:pt>
                <c:pt idx="7">
                  <c:v>Физика</c:v>
                </c:pt>
                <c:pt idx="8">
                  <c:v>Химия</c:v>
                </c:pt>
              </c:strCache>
            </c:strRef>
          </c:cat>
          <c:val>
            <c:numRef>
              <c:f>Лист1!$J$198:$J$206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3</c:v>
                </c:pt>
                <c:pt idx="8">
                  <c:v>4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cat>
            <c:strRef>
              <c:f>Лист1!$I$210:$I$220</c:f>
              <c:strCache>
                <c:ptCount val="11"/>
                <c:pt idx="0">
                  <c:v>Алгебра</c:v>
                </c:pt>
                <c:pt idx="1">
                  <c:v>Английский</c:v>
                </c:pt>
                <c:pt idx="2">
                  <c:v>Биология</c:v>
                </c:pt>
                <c:pt idx="3">
                  <c:v>Информатика</c:v>
                </c:pt>
                <c:pt idx="4">
                  <c:v>История</c:v>
                </c:pt>
                <c:pt idx="5">
                  <c:v>Литература</c:v>
                </c:pt>
                <c:pt idx="6">
                  <c:v>Обществознание</c:v>
                </c:pt>
                <c:pt idx="7">
                  <c:v>Психология</c:v>
                </c:pt>
                <c:pt idx="8">
                  <c:v>Физика</c:v>
                </c:pt>
                <c:pt idx="9">
                  <c:v>Физкультура</c:v>
                </c:pt>
                <c:pt idx="10">
                  <c:v>Химия</c:v>
                </c:pt>
              </c:strCache>
            </c:strRef>
          </c:cat>
          <c:val>
            <c:numRef>
              <c:f>Лист1!$J$210:$J$220</c:f>
              <c:numCache>
                <c:formatCode>General</c:formatCode>
                <c:ptCount val="11"/>
                <c:pt idx="0">
                  <c:v>1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cat>
            <c:strRef>
              <c:f>Лист1!$I$223:$I$236</c:f>
              <c:strCache>
                <c:ptCount val="14"/>
                <c:pt idx="0">
                  <c:v>Алгебра</c:v>
                </c:pt>
                <c:pt idx="1">
                  <c:v>Английский</c:v>
                </c:pt>
                <c:pt idx="2">
                  <c:v>Биология</c:v>
                </c:pt>
                <c:pt idx="3">
                  <c:v>Геометрия</c:v>
                </c:pt>
                <c:pt idx="4">
                  <c:v>Информатика</c:v>
                </c:pt>
                <c:pt idx="5">
                  <c:v>История</c:v>
                </c:pt>
                <c:pt idx="6">
                  <c:v>Кино</c:v>
                </c:pt>
                <c:pt idx="7">
                  <c:v>Литература</c:v>
                </c:pt>
                <c:pt idx="8">
                  <c:v>Логика</c:v>
                </c:pt>
                <c:pt idx="9">
                  <c:v>Обществознание</c:v>
                </c:pt>
                <c:pt idx="10">
                  <c:v>Психология</c:v>
                </c:pt>
                <c:pt idx="11">
                  <c:v>Русский</c:v>
                </c:pt>
                <c:pt idx="12">
                  <c:v>Физкультура</c:v>
                </c:pt>
                <c:pt idx="13">
                  <c:v>Химия</c:v>
                </c:pt>
              </c:strCache>
            </c:strRef>
          </c:cat>
          <c:val>
            <c:numRef>
              <c:f>Лист1!$J$223:$J$236</c:f>
              <c:numCache>
                <c:formatCode>General</c:formatCode>
                <c:ptCount val="14"/>
                <c:pt idx="0">
                  <c:v>6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2</c:v>
                </c:pt>
                <c:pt idx="7">
                  <c:v>6</c:v>
                </c:pt>
                <c:pt idx="8">
                  <c:v>1</c:v>
                </c:pt>
                <c:pt idx="9">
                  <c:v>3</c:v>
                </c:pt>
                <c:pt idx="10">
                  <c:v>6</c:v>
                </c:pt>
                <c:pt idx="11">
                  <c:v>3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0" i="0" u="none" strike="noStrike" baseline="0">
                <a:effectLst/>
              </a:rPr>
              <a:t>В нашем классе хороший классный руководитель</a:t>
            </a:r>
            <a:r>
              <a:rPr lang="ru-RU" sz="1800" b="1" i="0" u="none" strike="noStrike" baseline="0"/>
              <a:t> </a:t>
            </a:r>
            <a:endParaRPr lang="ru-RU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Лист3!$B$43</c:f>
              <c:strCache>
                <c:ptCount val="1"/>
                <c:pt idx="0">
                  <c:v>Совершенно не согласен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Лист3!$A$44:$A$62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Лист3!$B$44:$B$62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Лист3!$C$43</c:f>
              <c:strCache>
                <c:ptCount val="1"/>
                <c:pt idx="0">
                  <c:v>Скорее не согласен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Лист3!$A$44:$A$62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Лист3!$C$44:$C$62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Лист3!$D$43</c:f>
              <c:strCache>
                <c:ptCount val="1"/>
                <c:pt idx="0">
                  <c:v>Трудно сказать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Лист3!$A$44:$A$62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Лист3!$D$44:$D$62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Лист3!$E$43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Лист3!$A$44:$A$62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Лист3!$E$44:$E$62</c:f>
              <c:numCache>
                <c:formatCode>General</c:formatCode>
                <c:ptCount val="19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</c:v>
                </c:pt>
                <c:pt idx="13">
                  <c:v>3</c:v>
                </c:pt>
                <c:pt idx="14">
                  <c:v>0</c:v>
                </c:pt>
                <c:pt idx="15">
                  <c:v>6</c:v>
                </c:pt>
                <c:pt idx="16">
                  <c:v>3</c:v>
                </c:pt>
                <c:pt idx="17">
                  <c:v>2</c:v>
                </c:pt>
                <c:pt idx="18">
                  <c:v>5</c:v>
                </c:pt>
              </c:numCache>
            </c:numRef>
          </c:val>
        </c:ser>
        <c:ser>
          <c:idx val="4"/>
          <c:order val="4"/>
          <c:tx>
            <c:strRef>
              <c:f>Лист3!$F$43</c:f>
              <c:strCache>
                <c:ptCount val="1"/>
                <c:pt idx="0">
                  <c:v>Совершенно согласен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Лист3!$A$44:$A$62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Лист3!$F$44:$F$62</c:f>
              <c:numCache>
                <c:formatCode>General</c:formatCode>
                <c:ptCount val="19"/>
                <c:pt idx="0">
                  <c:v>11</c:v>
                </c:pt>
                <c:pt idx="1">
                  <c:v>9</c:v>
                </c:pt>
                <c:pt idx="2">
                  <c:v>7</c:v>
                </c:pt>
                <c:pt idx="3">
                  <c:v>6</c:v>
                </c:pt>
                <c:pt idx="4">
                  <c:v>10</c:v>
                </c:pt>
                <c:pt idx="5">
                  <c:v>9</c:v>
                </c:pt>
                <c:pt idx="6">
                  <c:v>10</c:v>
                </c:pt>
                <c:pt idx="7">
                  <c:v>7</c:v>
                </c:pt>
                <c:pt idx="8">
                  <c:v>7</c:v>
                </c:pt>
                <c:pt idx="9">
                  <c:v>9</c:v>
                </c:pt>
                <c:pt idx="10">
                  <c:v>9</c:v>
                </c:pt>
                <c:pt idx="11">
                  <c:v>9</c:v>
                </c:pt>
                <c:pt idx="12">
                  <c:v>8</c:v>
                </c:pt>
                <c:pt idx="13">
                  <c:v>5</c:v>
                </c:pt>
                <c:pt idx="14">
                  <c:v>11</c:v>
                </c:pt>
                <c:pt idx="15">
                  <c:v>4</c:v>
                </c:pt>
                <c:pt idx="16">
                  <c:v>4</c:v>
                </c:pt>
                <c:pt idx="17">
                  <c:v>12</c:v>
                </c:pt>
                <c:pt idx="18">
                  <c:v>14</c:v>
                </c:pt>
              </c:numCache>
            </c:numRef>
          </c:val>
        </c:ser>
        <c:ser>
          <c:idx val="5"/>
          <c:order val="5"/>
          <c:invertIfNegative val="0"/>
          <c:cat>
            <c:strRef>
              <c:f>Лист3!$A$44:$A$62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Лист1!$B$241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4345216"/>
        <c:axId val="164999680"/>
        <c:axId val="0"/>
      </c:bar3DChart>
      <c:catAx>
        <c:axId val="294345216"/>
        <c:scaling>
          <c:orientation val="minMax"/>
        </c:scaling>
        <c:delete val="0"/>
        <c:axPos val="b"/>
        <c:majorTickMark val="none"/>
        <c:minorTickMark val="none"/>
        <c:tickLblPos val="nextTo"/>
        <c:crossAx val="164999680"/>
        <c:crosses val="autoZero"/>
        <c:auto val="1"/>
        <c:lblAlgn val="ctr"/>
        <c:lblOffset val="100"/>
        <c:noMultiLvlLbl val="0"/>
      </c:catAx>
      <c:valAx>
        <c:axId val="1649996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</a:t>
                </a:r>
                <a:r>
                  <a:rPr lang="ru-RU" baseline="0"/>
                  <a:t> человек</a:t>
                </a:r>
                <a:endParaRPr lang="ru-RU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94345216"/>
        <c:crosses val="autoZero"/>
        <c:crossBetween val="between"/>
      </c:valAx>
    </c:plotArea>
    <c:legend>
      <c:legendPos val="r"/>
      <c:legendEntry>
        <c:idx val="5"/>
        <c:delete val="1"/>
      </c:legendEntry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cat>
            <c:strRef>
              <c:f>Лист1!$I$239:$I$249</c:f>
              <c:strCache>
                <c:ptCount val="11"/>
                <c:pt idx="0">
                  <c:v>Алгебра</c:v>
                </c:pt>
                <c:pt idx="1">
                  <c:v>Английский</c:v>
                </c:pt>
                <c:pt idx="2">
                  <c:v>Геометрия</c:v>
                </c:pt>
                <c:pt idx="3">
                  <c:v>Информатика</c:v>
                </c:pt>
                <c:pt idx="4">
                  <c:v>История</c:v>
                </c:pt>
                <c:pt idx="5">
                  <c:v>Кино</c:v>
                </c:pt>
                <c:pt idx="6">
                  <c:v>Литература</c:v>
                </c:pt>
                <c:pt idx="7">
                  <c:v>Обществознание</c:v>
                </c:pt>
                <c:pt idx="8">
                  <c:v>Психология</c:v>
                </c:pt>
                <c:pt idx="9">
                  <c:v>Русский</c:v>
                </c:pt>
                <c:pt idx="10">
                  <c:v>Физика</c:v>
                </c:pt>
              </c:strCache>
            </c:strRef>
          </c:cat>
          <c:val>
            <c:numRef>
              <c:f>Лист1!$J$239:$J$249</c:f>
              <c:numCache>
                <c:formatCode>General</c:formatCode>
                <c:ptCount val="11"/>
                <c:pt idx="0">
                  <c:v>8</c:v>
                </c:pt>
                <c:pt idx="1">
                  <c:v>5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6</c:v>
                </c:pt>
                <c:pt idx="7">
                  <c:v>2</c:v>
                </c:pt>
                <c:pt idx="8">
                  <c:v>1</c:v>
                </c:pt>
                <c:pt idx="9">
                  <c:v>3</c:v>
                </c:pt>
                <c:pt idx="10">
                  <c:v>3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0" i="0" u="none" strike="noStrike" baseline="0">
                <a:effectLst/>
              </a:rPr>
              <a:t>К нашим школьным учителям можно обратиться за советом и помощью в трудной жизненной ситуации</a:t>
            </a:r>
            <a:r>
              <a:rPr lang="ru-RU" sz="1800" b="1" i="0" u="none" strike="noStrike" baseline="0"/>
              <a:t> </a:t>
            </a:r>
            <a:endParaRPr lang="ru-RU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Лист3!$B$64</c:f>
              <c:strCache>
                <c:ptCount val="1"/>
                <c:pt idx="0">
                  <c:v>Совершенно не согласен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Лист3!$A$65:$A$83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Лист3!$B$65:$B$83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Лист3!$C$64</c:f>
              <c:strCache>
                <c:ptCount val="1"/>
                <c:pt idx="0">
                  <c:v>Скорее не согласен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Лист3!$A$65:$A$83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Лист3!$C$65:$C$83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2</c:v>
                </c:pt>
                <c:pt idx="13">
                  <c:v>0</c:v>
                </c:pt>
                <c:pt idx="14">
                  <c:v>0</c:v>
                </c:pt>
                <c:pt idx="15">
                  <c:v>2</c:v>
                </c:pt>
                <c:pt idx="16">
                  <c:v>3</c:v>
                </c:pt>
                <c:pt idx="17">
                  <c:v>2</c:v>
                </c:pt>
                <c:pt idx="18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Лист3!$D$64</c:f>
              <c:strCache>
                <c:ptCount val="1"/>
                <c:pt idx="0">
                  <c:v>Трудно сказать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Лист3!$A$65:$A$83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Лист3!$D$65:$D$83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3</c:v>
                </c:pt>
                <c:pt idx="6">
                  <c:v>1</c:v>
                </c:pt>
                <c:pt idx="7">
                  <c:v>0</c:v>
                </c:pt>
                <c:pt idx="8">
                  <c:v>3</c:v>
                </c:pt>
                <c:pt idx="9">
                  <c:v>6</c:v>
                </c:pt>
                <c:pt idx="10">
                  <c:v>2</c:v>
                </c:pt>
                <c:pt idx="11">
                  <c:v>2</c:v>
                </c:pt>
                <c:pt idx="12">
                  <c:v>6</c:v>
                </c:pt>
                <c:pt idx="13">
                  <c:v>3</c:v>
                </c:pt>
                <c:pt idx="14">
                  <c:v>1</c:v>
                </c:pt>
                <c:pt idx="15">
                  <c:v>2</c:v>
                </c:pt>
                <c:pt idx="16">
                  <c:v>1</c:v>
                </c:pt>
                <c:pt idx="17">
                  <c:v>3</c:v>
                </c:pt>
                <c:pt idx="18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Лист3!$E$64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Лист3!$A$65:$A$83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Лист3!$E$65:$E$83</c:f>
              <c:numCache>
                <c:formatCode>General</c:formatCode>
                <c:ptCount val="19"/>
                <c:pt idx="0">
                  <c:v>5</c:v>
                </c:pt>
                <c:pt idx="1">
                  <c:v>3</c:v>
                </c:pt>
                <c:pt idx="2">
                  <c:v>0</c:v>
                </c:pt>
                <c:pt idx="3">
                  <c:v>3</c:v>
                </c:pt>
                <c:pt idx="4">
                  <c:v>4</c:v>
                </c:pt>
                <c:pt idx="5">
                  <c:v>2</c:v>
                </c:pt>
                <c:pt idx="6">
                  <c:v>4</c:v>
                </c:pt>
                <c:pt idx="7">
                  <c:v>4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3</c:v>
                </c:pt>
                <c:pt idx="12">
                  <c:v>2</c:v>
                </c:pt>
                <c:pt idx="13">
                  <c:v>4</c:v>
                </c:pt>
                <c:pt idx="14">
                  <c:v>4</c:v>
                </c:pt>
                <c:pt idx="15">
                  <c:v>3</c:v>
                </c:pt>
                <c:pt idx="16">
                  <c:v>3</c:v>
                </c:pt>
                <c:pt idx="17">
                  <c:v>7</c:v>
                </c:pt>
                <c:pt idx="18">
                  <c:v>7</c:v>
                </c:pt>
              </c:numCache>
            </c:numRef>
          </c:val>
        </c:ser>
        <c:ser>
          <c:idx val="4"/>
          <c:order val="4"/>
          <c:tx>
            <c:strRef>
              <c:f>Лист3!$F$64</c:f>
              <c:strCache>
                <c:ptCount val="1"/>
                <c:pt idx="0">
                  <c:v>Совершенно согласен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Лист3!$A$65:$A$83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Лист3!$F$65:$F$83</c:f>
              <c:numCache>
                <c:formatCode>General</c:formatCode>
                <c:ptCount val="19"/>
                <c:pt idx="0">
                  <c:v>6</c:v>
                </c:pt>
                <c:pt idx="1">
                  <c:v>8</c:v>
                </c:pt>
                <c:pt idx="2">
                  <c:v>7</c:v>
                </c:pt>
                <c:pt idx="3">
                  <c:v>5</c:v>
                </c:pt>
                <c:pt idx="4">
                  <c:v>5</c:v>
                </c:pt>
                <c:pt idx="5">
                  <c:v>2</c:v>
                </c:pt>
                <c:pt idx="6">
                  <c:v>6</c:v>
                </c:pt>
                <c:pt idx="7">
                  <c:v>7</c:v>
                </c:pt>
                <c:pt idx="8">
                  <c:v>5</c:v>
                </c:pt>
                <c:pt idx="9">
                  <c:v>1</c:v>
                </c:pt>
                <c:pt idx="10">
                  <c:v>5</c:v>
                </c:pt>
                <c:pt idx="11">
                  <c:v>4</c:v>
                </c:pt>
                <c:pt idx="12">
                  <c:v>2</c:v>
                </c:pt>
                <c:pt idx="13">
                  <c:v>2</c:v>
                </c:pt>
                <c:pt idx="14">
                  <c:v>6</c:v>
                </c:pt>
                <c:pt idx="15">
                  <c:v>3</c:v>
                </c:pt>
                <c:pt idx="16">
                  <c:v>2</c:v>
                </c:pt>
                <c:pt idx="17">
                  <c:v>1</c:v>
                </c:pt>
                <c:pt idx="18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4368512"/>
        <c:axId val="158564928"/>
        <c:axId val="0"/>
      </c:bar3DChart>
      <c:catAx>
        <c:axId val="194368512"/>
        <c:scaling>
          <c:orientation val="minMax"/>
        </c:scaling>
        <c:delete val="0"/>
        <c:axPos val="b"/>
        <c:majorTickMark val="none"/>
        <c:minorTickMark val="none"/>
        <c:tickLblPos val="nextTo"/>
        <c:crossAx val="158564928"/>
        <c:crosses val="autoZero"/>
        <c:auto val="1"/>
        <c:lblAlgn val="ctr"/>
        <c:lblOffset val="100"/>
        <c:noMultiLvlLbl val="0"/>
      </c:catAx>
      <c:valAx>
        <c:axId val="1585649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</a:t>
                </a:r>
                <a:r>
                  <a:rPr lang="ru-RU" baseline="0"/>
                  <a:t> человек</a:t>
                </a:r>
                <a:endParaRPr lang="ru-RU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943685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0" i="0" u="none" strike="noStrike" baseline="0">
                <a:effectLst/>
              </a:rPr>
              <a:t>У меня есть любимый учитель</a:t>
            </a:r>
            <a:r>
              <a:rPr lang="ru-RU" sz="1800" b="1" i="0" u="none" strike="noStrike" baseline="0"/>
              <a:t> </a:t>
            </a:r>
            <a:endParaRPr lang="ru-RU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Лист3!$B$85</c:f>
              <c:strCache>
                <c:ptCount val="1"/>
                <c:pt idx="0">
                  <c:v>Совершенно не согласен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Лист3!$A$86:$A$104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Лист3!$B$86:$B$104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Лист3!$C$85</c:f>
              <c:strCache>
                <c:ptCount val="1"/>
                <c:pt idx="0">
                  <c:v>Скорее не согласен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Лист3!$A$86:$A$104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Лист3!$C$86:$C$104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Лист3!$D$85</c:f>
              <c:strCache>
                <c:ptCount val="1"/>
                <c:pt idx="0">
                  <c:v>Трудно сказать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Лист3!$A$86:$A$104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Лист3!$D$86:$D$104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3</c:v>
                </c:pt>
                <c:pt idx="12">
                  <c:v>0</c:v>
                </c:pt>
                <c:pt idx="13">
                  <c:v>2</c:v>
                </c:pt>
                <c:pt idx="14">
                  <c:v>2</c:v>
                </c:pt>
                <c:pt idx="15">
                  <c:v>3</c:v>
                </c:pt>
                <c:pt idx="16">
                  <c:v>2</c:v>
                </c:pt>
                <c:pt idx="17">
                  <c:v>3</c:v>
                </c:pt>
                <c:pt idx="18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Лист3!$E$85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Лист3!$A$86:$A$104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Лист3!$E$86:$E$104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0</c:v>
                </c:pt>
                <c:pt idx="12">
                  <c:v>4</c:v>
                </c:pt>
                <c:pt idx="13">
                  <c:v>3</c:v>
                </c:pt>
                <c:pt idx="14">
                  <c:v>1</c:v>
                </c:pt>
                <c:pt idx="15">
                  <c:v>3</c:v>
                </c:pt>
                <c:pt idx="16">
                  <c:v>2</c:v>
                </c:pt>
                <c:pt idx="17">
                  <c:v>6</c:v>
                </c:pt>
                <c:pt idx="18">
                  <c:v>6</c:v>
                </c:pt>
              </c:numCache>
            </c:numRef>
          </c:val>
        </c:ser>
        <c:ser>
          <c:idx val="4"/>
          <c:order val="4"/>
          <c:tx>
            <c:strRef>
              <c:f>Лист3!$F$85</c:f>
              <c:strCache>
                <c:ptCount val="1"/>
                <c:pt idx="0">
                  <c:v>Совершенно согласен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Лист3!$A$86:$A$104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Лист3!$F$86:$F$104</c:f>
              <c:numCache>
                <c:formatCode>General</c:formatCode>
                <c:ptCount val="19"/>
                <c:pt idx="0">
                  <c:v>10</c:v>
                </c:pt>
                <c:pt idx="1">
                  <c:v>9</c:v>
                </c:pt>
                <c:pt idx="2">
                  <c:v>9</c:v>
                </c:pt>
                <c:pt idx="3">
                  <c:v>5</c:v>
                </c:pt>
                <c:pt idx="4">
                  <c:v>7</c:v>
                </c:pt>
                <c:pt idx="5">
                  <c:v>7</c:v>
                </c:pt>
                <c:pt idx="6">
                  <c:v>9</c:v>
                </c:pt>
                <c:pt idx="7">
                  <c:v>6</c:v>
                </c:pt>
                <c:pt idx="8">
                  <c:v>8</c:v>
                </c:pt>
                <c:pt idx="9">
                  <c:v>7</c:v>
                </c:pt>
                <c:pt idx="10">
                  <c:v>6</c:v>
                </c:pt>
                <c:pt idx="11">
                  <c:v>6</c:v>
                </c:pt>
                <c:pt idx="12">
                  <c:v>8</c:v>
                </c:pt>
                <c:pt idx="13">
                  <c:v>3</c:v>
                </c:pt>
                <c:pt idx="14">
                  <c:v>5</c:v>
                </c:pt>
                <c:pt idx="15">
                  <c:v>3</c:v>
                </c:pt>
                <c:pt idx="16">
                  <c:v>5</c:v>
                </c:pt>
                <c:pt idx="17">
                  <c:v>5</c:v>
                </c:pt>
                <c:pt idx="18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341376"/>
        <c:axId val="218862080"/>
        <c:axId val="0"/>
      </c:bar3DChart>
      <c:catAx>
        <c:axId val="50341376"/>
        <c:scaling>
          <c:orientation val="minMax"/>
        </c:scaling>
        <c:delete val="0"/>
        <c:axPos val="b"/>
        <c:majorTickMark val="none"/>
        <c:minorTickMark val="none"/>
        <c:tickLblPos val="nextTo"/>
        <c:crossAx val="218862080"/>
        <c:crosses val="autoZero"/>
        <c:auto val="1"/>
        <c:lblAlgn val="ctr"/>
        <c:lblOffset val="100"/>
        <c:noMultiLvlLbl val="0"/>
      </c:catAx>
      <c:valAx>
        <c:axId val="2188620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</a:t>
                </a:r>
                <a:r>
                  <a:rPr lang="ru-RU" baseline="0"/>
                  <a:t> человек</a:t>
                </a:r>
                <a:endParaRPr lang="ru-RU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03413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0" i="0" u="none" strike="noStrike" baseline="0">
                <a:effectLst/>
              </a:rPr>
              <a:t>В классе я могу всегда свободно высказать свое мнение</a:t>
            </a:r>
            <a:r>
              <a:rPr lang="ru-RU" sz="1800" b="1" i="0" u="none" strike="noStrike" baseline="0"/>
              <a:t> </a:t>
            </a:r>
            <a:endParaRPr lang="ru-RU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Лист3!$B$106</c:f>
              <c:strCache>
                <c:ptCount val="1"/>
                <c:pt idx="0">
                  <c:v>Совершенно не согласен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Лист3!$A$107:$A$125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Лист3!$B$107:$B$125</c:f>
              <c:numCache>
                <c:formatCode>General</c:formatCode>
                <c:ptCount val="19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2</c:v>
                </c:pt>
                <c:pt idx="13">
                  <c:v>2</c:v>
                </c:pt>
                <c:pt idx="14">
                  <c:v>0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Лист3!$C$106</c:f>
              <c:strCache>
                <c:ptCount val="1"/>
                <c:pt idx="0">
                  <c:v>Скорее не согласен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Лист3!$A$107:$A$125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Лист3!$C$107:$C$125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2</c:v>
                </c:pt>
                <c:pt idx="6">
                  <c:v>3</c:v>
                </c:pt>
                <c:pt idx="7">
                  <c:v>1</c:v>
                </c:pt>
                <c:pt idx="8">
                  <c:v>4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2</c:v>
                </c:pt>
                <c:pt idx="14">
                  <c:v>0</c:v>
                </c:pt>
                <c:pt idx="15">
                  <c:v>2</c:v>
                </c:pt>
                <c:pt idx="16">
                  <c:v>0</c:v>
                </c:pt>
                <c:pt idx="17">
                  <c:v>0</c:v>
                </c:pt>
                <c:pt idx="18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Лист3!$D$106</c:f>
              <c:strCache>
                <c:ptCount val="1"/>
                <c:pt idx="0">
                  <c:v>Трудно сказать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Лист3!$A$107:$A$125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Лист3!$D$107:$D$125</c:f>
              <c:numCache>
                <c:formatCode>General</c:formatCode>
                <c:ptCount val="19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1</c:v>
                </c:pt>
                <c:pt idx="6">
                  <c:v>2</c:v>
                </c:pt>
                <c:pt idx="7">
                  <c:v>5</c:v>
                </c:pt>
                <c:pt idx="8">
                  <c:v>2</c:v>
                </c:pt>
                <c:pt idx="9">
                  <c:v>2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2</c:v>
                </c:pt>
                <c:pt idx="16">
                  <c:v>3</c:v>
                </c:pt>
                <c:pt idx="17">
                  <c:v>2</c:v>
                </c:pt>
                <c:pt idx="18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Лист3!$E$106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Лист3!$A$107:$A$125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Лист3!$E$107:$E$125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0</c:v>
                </c:pt>
                <c:pt idx="9">
                  <c:v>4</c:v>
                </c:pt>
                <c:pt idx="10">
                  <c:v>0</c:v>
                </c:pt>
                <c:pt idx="11">
                  <c:v>2</c:v>
                </c:pt>
                <c:pt idx="12">
                  <c:v>4</c:v>
                </c:pt>
                <c:pt idx="13">
                  <c:v>1</c:v>
                </c:pt>
                <c:pt idx="14">
                  <c:v>3</c:v>
                </c:pt>
                <c:pt idx="15">
                  <c:v>3</c:v>
                </c:pt>
                <c:pt idx="16">
                  <c:v>2</c:v>
                </c:pt>
                <c:pt idx="17">
                  <c:v>7</c:v>
                </c:pt>
                <c:pt idx="18">
                  <c:v>4</c:v>
                </c:pt>
              </c:numCache>
            </c:numRef>
          </c:val>
        </c:ser>
        <c:ser>
          <c:idx val="4"/>
          <c:order val="4"/>
          <c:tx>
            <c:strRef>
              <c:f>Лист3!$F$106</c:f>
              <c:strCache>
                <c:ptCount val="1"/>
                <c:pt idx="0">
                  <c:v>Совершенно согласен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Лист3!$A$107:$A$125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Лист3!$F$107:$F$125</c:f>
              <c:numCache>
                <c:formatCode>General</c:formatCode>
                <c:ptCount val="19"/>
                <c:pt idx="0">
                  <c:v>7</c:v>
                </c:pt>
                <c:pt idx="1">
                  <c:v>6</c:v>
                </c:pt>
                <c:pt idx="2">
                  <c:v>4</c:v>
                </c:pt>
                <c:pt idx="3">
                  <c:v>1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1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1</c:v>
                </c:pt>
                <c:pt idx="14">
                  <c:v>4</c:v>
                </c:pt>
                <c:pt idx="15">
                  <c:v>2</c:v>
                </c:pt>
                <c:pt idx="16">
                  <c:v>3</c:v>
                </c:pt>
                <c:pt idx="17">
                  <c:v>5</c:v>
                </c:pt>
                <c:pt idx="18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581184"/>
        <c:axId val="50704320"/>
        <c:axId val="0"/>
      </c:bar3DChart>
      <c:catAx>
        <c:axId val="63581184"/>
        <c:scaling>
          <c:orientation val="minMax"/>
        </c:scaling>
        <c:delete val="0"/>
        <c:axPos val="b"/>
        <c:majorTickMark val="none"/>
        <c:minorTickMark val="none"/>
        <c:tickLblPos val="nextTo"/>
        <c:crossAx val="50704320"/>
        <c:crosses val="autoZero"/>
        <c:auto val="1"/>
        <c:lblAlgn val="ctr"/>
        <c:lblOffset val="100"/>
        <c:noMultiLvlLbl val="0"/>
      </c:catAx>
      <c:valAx>
        <c:axId val="507043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</a:t>
                </a:r>
                <a:r>
                  <a:rPr lang="ru-RU" baseline="0"/>
                  <a:t> человек</a:t>
                </a:r>
                <a:endParaRPr lang="ru-RU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35811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0" i="0" u="none" strike="noStrike" baseline="0">
                <a:effectLst/>
              </a:rPr>
              <a:t>У меня есть любимые школьные предметы. </a:t>
            </a:r>
            <a:r>
              <a:rPr lang="ru-RU" sz="1800" b="1" i="0" u="none" strike="noStrike" baseline="0"/>
              <a:t> </a:t>
            </a:r>
            <a:endParaRPr lang="ru-RU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Лист3!$B$127</c:f>
              <c:strCache>
                <c:ptCount val="1"/>
                <c:pt idx="0">
                  <c:v>Совершенно не согласен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Лист3!$A$128:$A$146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Лист3!$B$128:$B$146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3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2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Лист3!$C$127</c:f>
              <c:strCache>
                <c:ptCount val="1"/>
                <c:pt idx="0">
                  <c:v>Скорее не согласен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Лист3!$A$128:$A$146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Лист3!$C$128:$C$146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Лист3!$D$127</c:f>
              <c:strCache>
                <c:ptCount val="1"/>
                <c:pt idx="0">
                  <c:v>Трудно сказать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Лист3!$A$128:$A$146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Лист3!$D$128:$D$146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0</c:v>
                </c:pt>
                <c:pt idx="17">
                  <c:v>3</c:v>
                </c:pt>
                <c:pt idx="18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Лист3!$E$127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Лист3!$A$128:$A$146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Лист3!$E$128:$E$146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3</c:v>
                </c:pt>
                <c:pt idx="11">
                  <c:v>0</c:v>
                </c:pt>
                <c:pt idx="12">
                  <c:v>3</c:v>
                </c:pt>
                <c:pt idx="13">
                  <c:v>2</c:v>
                </c:pt>
                <c:pt idx="14">
                  <c:v>3</c:v>
                </c:pt>
                <c:pt idx="15">
                  <c:v>1</c:v>
                </c:pt>
                <c:pt idx="16">
                  <c:v>3</c:v>
                </c:pt>
                <c:pt idx="17">
                  <c:v>5</c:v>
                </c:pt>
                <c:pt idx="18">
                  <c:v>7</c:v>
                </c:pt>
              </c:numCache>
            </c:numRef>
          </c:val>
        </c:ser>
        <c:ser>
          <c:idx val="4"/>
          <c:order val="4"/>
          <c:tx>
            <c:strRef>
              <c:f>Лист3!$F$127</c:f>
              <c:strCache>
                <c:ptCount val="1"/>
                <c:pt idx="0">
                  <c:v>Совершенно согласен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Лист3!$A$128:$A$146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Лист3!$F$128:$F$146</c:f>
              <c:numCache>
                <c:formatCode>General</c:formatCode>
                <c:ptCount val="19"/>
                <c:pt idx="0">
                  <c:v>10</c:v>
                </c:pt>
                <c:pt idx="1">
                  <c:v>9</c:v>
                </c:pt>
                <c:pt idx="2">
                  <c:v>7</c:v>
                </c:pt>
                <c:pt idx="3">
                  <c:v>5</c:v>
                </c:pt>
                <c:pt idx="4">
                  <c:v>9</c:v>
                </c:pt>
                <c:pt idx="5">
                  <c:v>6</c:v>
                </c:pt>
                <c:pt idx="6">
                  <c:v>10</c:v>
                </c:pt>
                <c:pt idx="7">
                  <c:v>9</c:v>
                </c:pt>
                <c:pt idx="8">
                  <c:v>10</c:v>
                </c:pt>
                <c:pt idx="9">
                  <c:v>8</c:v>
                </c:pt>
                <c:pt idx="10">
                  <c:v>5</c:v>
                </c:pt>
                <c:pt idx="11">
                  <c:v>9</c:v>
                </c:pt>
                <c:pt idx="12">
                  <c:v>10</c:v>
                </c:pt>
                <c:pt idx="13">
                  <c:v>4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821824"/>
        <c:axId val="151515072"/>
        <c:axId val="0"/>
      </c:bar3DChart>
      <c:catAx>
        <c:axId val="63821824"/>
        <c:scaling>
          <c:orientation val="minMax"/>
        </c:scaling>
        <c:delete val="0"/>
        <c:axPos val="b"/>
        <c:majorTickMark val="none"/>
        <c:minorTickMark val="none"/>
        <c:tickLblPos val="nextTo"/>
        <c:crossAx val="151515072"/>
        <c:crosses val="autoZero"/>
        <c:auto val="1"/>
        <c:lblAlgn val="ctr"/>
        <c:lblOffset val="100"/>
        <c:noMultiLvlLbl val="0"/>
      </c:catAx>
      <c:valAx>
        <c:axId val="1515150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</a:t>
                </a:r>
                <a:r>
                  <a:rPr lang="ru-RU" baseline="0"/>
                  <a:t> человек</a:t>
                </a:r>
                <a:endParaRPr lang="ru-RU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38218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0" i="0" u="none" strike="noStrike" baseline="0">
                <a:effectLst/>
              </a:rPr>
              <a:t>Я считаю, что школа по-настоящему готовит меня к самостоятельной жизни</a:t>
            </a:r>
            <a:r>
              <a:rPr lang="ru-RU" sz="1800" b="1" i="0" u="none" strike="noStrike" baseline="0"/>
              <a:t> </a:t>
            </a:r>
            <a:endParaRPr lang="ru-RU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Лист3!$B$148</c:f>
              <c:strCache>
                <c:ptCount val="1"/>
                <c:pt idx="0">
                  <c:v>Совершенно не согласен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Лист3!$A$149:$A$167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Лист3!$B$149:$B$167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2</c:v>
                </c:pt>
                <c:pt idx="13">
                  <c:v>3</c:v>
                </c:pt>
                <c:pt idx="14">
                  <c:v>1</c:v>
                </c:pt>
                <c:pt idx="15">
                  <c:v>0</c:v>
                </c:pt>
                <c:pt idx="16">
                  <c:v>1</c:v>
                </c:pt>
                <c:pt idx="17">
                  <c:v>2</c:v>
                </c:pt>
                <c:pt idx="18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Лист3!$C$148</c:f>
              <c:strCache>
                <c:ptCount val="1"/>
                <c:pt idx="0">
                  <c:v>Скорее не согласен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Лист3!$A$149:$A$167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Лист3!$C$149:$C$167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4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4</c:v>
                </c:pt>
                <c:pt idx="18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Лист3!$D$148</c:f>
              <c:strCache>
                <c:ptCount val="1"/>
                <c:pt idx="0">
                  <c:v>Трудно сказать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Лист3!$A$149:$A$167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Лист3!$D$149:$D$167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3</c:v>
                </c:pt>
                <c:pt idx="9">
                  <c:v>1</c:v>
                </c:pt>
                <c:pt idx="10">
                  <c:v>3</c:v>
                </c:pt>
                <c:pt idx="11">
                  <c:v>2</c:v>
                </c:pt>
                <c:pt idx="12">
                  <c:v>4</c:v>
                </c:pt>
                <c:pt idx="13">
                  <c:v>0</c:v>
                </c:pt>
                <c:pt idx="14">
                  <c:v>4</c:v>
                </c:pt>
                <c:pt idx="15">
                  <c:v>3</c:v>
                </c:pt>
                <c:pt idx="16">
                  <c:v>1</c:v>
                </c:pt>
                <c:pt idx="17">
                  <c:v>3</c:v>
                </c:pt>
                <c:pt idx="18">
                  <c:v>6</c:v>
                </c:pt>
              </c:numCache>
            </c:numRef>
          </c:val>
        </c:ser>
        <c:ser>
          <c:idx val="3"/>
          <c:order val="3"/>
          <c:tx>
            <c:strRef>
              <c:f>Лист3!$E$148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Лист3!$A$149:$A$167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Лист3!$E$149:$E$167</c:f>
              <c:numCache>
                <c:formatCode>General</c:formatCode>
                <c:ptCount val="19"/>
                <c:pt idx="0">
                  <c:v>2</c:v>
                </c:pt>
                <c:pt idx="1">
                  <c:v>2</c:v>
                </c:pt>
                <c:pt idx="2">
                  <c:v>0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7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4</c:v>
                </c:pt>
                <c:pt idx="14">
                  <c:v>3</c:v>
                </c:pt>
                <c:pt idx="15">
                  <c:v>4</c:v>
                </c:pt>
                <c:pt idx="16">
                  <c:v>4</c:v>
                </c:pt>
                <c:pt idx="17">
                  <c:v>5</c:v>
                </c:pt>
                <c:pt idx="18">
                  <c:v>5</c:v>
                </c:pt>
              </c:numCache>
            </c:numRef>
          </c:val>
        </c:ser>
        <c:ser>
          <c:idx val="4"/>
          <c:order val="4"/>
          <c:tx>
            <c:strRef>
              <c:f>Лист3!$F$148</c:f>
              <c:strCache>
                <c:ptCount val="1"/>
                <c:pt idx="0">
                  <c:v>Совершенно согласен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Лист3!$A$149:$A$167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Лист3!$F$149:$F$167</c:f>
              <c:numCache>
                <c:formatCode>General</c:formatCode>
                <c:ptCount val="19"/>
                <c:pt idx="0">
                  <c:v>9</c:v>
                </c:pt>
                <c:pt idx="1">
                  <c:v>9</c:v>
                </c:pt>
                <c:pt idx="2">
                  <c:v>7</c:v>
                </c:pt>
                <c:pt idx="3">
                  <c:v>4</c:v>
                </c:pt>
                <c:pt idx="4">
                  <c:v>7</c:v>
                </c:pt>
                <c:pt idx="5">
                  <c:v>4</c:v>
                </c:pt>
                <c:pt idx="6">
                  <c:v>3</c:v>
                </c:pt>
                <c:pt idx="7">
                  <c:v>7</c:v>
                </c:pt>
                <c:pt idx="8">
                  <c:v>3</c:v>
                </c:pt>
                <c:pt idx="9">
                  <c:v>5</c:v>
                </c:pt>
                <c:pt idx="10">
                  <c:v>1</c:v>
                </c:pt>
                <c:pt idx="11">
                  <c:v>4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0</c:v>
                </c:pt>
                <c:pt idx="18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1847040"/>
        <c:axId val="165002560"/>
        <c:axId val="0"/>
      </c:bar3DChart>
      <c:catAx>
        <c:axId val="141847040"/>
        <c:scaling>
          <c:orientation val="minMax"/>
        </c:scaling>
        <c:delete val="0"/>
        <c:axPos val="b"/>
        <c:majorTickMark val="none"/>
        <c:minorTickMark val="none"/>
        <c:tickLblPos val="nextTo"/>
        <c:crossAx val="165002560"/>
        <c:crosses val="autoZero"/>
        <c:auto val="1"/>
        <c:lblAlgn val="ctr"/>
        <c:lblOffset val="100"/>
        <c:noMultiLvlLbl val="0"/>
      </c:catAx>
      <c:valAx>
        <c:axId val="1650025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</a:t>
                </a:r>
                <a:r>
                  <a:rPr lang="ru-RU" baseline="0"/>
                  <a:t> человек</a:t>
                </a:r>
                <a:endParaRPr lang="ru-RU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18470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0" i="0" u="none" strike="noStrike" baseline="0">
                <a:effectLst/>
              </a:rPr>
              <a:t>На летних каникулах я скучаю по школе</a:t>
            </a:r>
            <a:r>
              <a:rPr lang="ru-RU" sz="1800" b="1" i="0" u="none" strike="noStrike" baseline="0"/>
              <a:t> </a:t>
            </a:r>
            <a:endParaRPr lang="ru-RU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Лист3!$B$169</c:f>
              <c:strCache>
                <c:ptCount val="1"/>
                <c:pt idx="0">
                  <c:v>Совершенно не согласен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Лист3!$A$170:$A$188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Лист3!$B$170:$B$188</c:f>
              <c:numCache>
                <c:formatCode>General</c:formatCode>
                <c:ptCount val="19"/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6</c:v>
                </c:pt>
                <c:pt idx="7">
                  <c:v>3</c:v>
                </c:pt>
                <c:pt idx="8">
                  <c:v>3</c:v>
                </c:pt>
                <c:pt idx="9">
                  <c:v>2</c:v>
                </c:pt>
                <c:pt idx="10">
                  <c:v>3</c:v>
                </c:pt>
                <c:pt idx="11">
                  <c:v>0</c:v>
                </c:pt>
                <c:pt idx="12">
                  <c:v>4</c:v>
                </c:pt>
                <c:pt idx="13">
                  <c:v>5</c:v>
                </c:pt>
                <c:pt idx="14">
                  <c:v>0</c:v>
                </c:pt>
                <c:pt idx="15">
                  <c:v>2</c:v>
                </c:pt>
                <c:pt idx="16">
                  <c:v>2</c:v>
                </c:pt>
                <c:pt idx="17">
                  <c:v>4</c:v>
                </c:pt>
                <c:pt idx="18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Лист3!$C$169</c:f>
              <c:strCache>
                <c:ptCount val="1"/>
                <c:pt idx="0">
                  <c:v>Скорее не согласен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Лист3!$A$170:$A$188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Лист3!$C$170:$C$188</c:f>
              <c:numCache>
                <c:formatCode>General</c:formatCode>
                <c:ptCount val="19"/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1</c:v>
                </c:pt>
                <c:pt idx="12">
                  <c:v>2</c:v>
                </c:pt>
                <c:pt idx="13">
                  <c:v>1</c:v>
                </c:pt>
                <c:pt idx="14">
                  <c:v>3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Лист3!$D$169</c:f>
              <c:strCache>
                <c:ptCount val="1"/>
                <c:pt idx="0">
                  <c:v>Трудно сказать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Лист3!$A$170:$A$188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Лист3!$D$170:$D$188</c:f>
              <c:numCache>
                <c:formatCode>General</c:formatCode>
                <c:ptCount val="19"/>
                <c:pt idx="2">
                  <c:v>0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3</c:v>
                </c:pt>
                <c:pt idx="8">
                  <c:v>1</c:v>
                </c:pt>
                <c:pt idx="9">
                  <c:v>5</c:v>
                </c:pt>
                <c:pt idx="10">
                  <c:v>3</c:v>
                </c:pt>
                <c:pt idx="11">
                  <c:v>6</c:v>
                </c:pt>
                <c:pt idx="12">
                  <c:v>5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2</c:v>
                </c:pt>
                <c:pt idx="17">
                  <c:v>4</c:v>
                </c:pt>
                <c:pt idx="18">
                  <c:v>4</c:v>
                </c:pt>
              </c:numCache>
            </c:numRef>
          </c:val>
        </c:ser>
        <c:ser>
          <c:idx val="3"/>
          <c:order val="3"/>
          <c:tx>
            <c:strRef>
              <c:f>Лист3!$E$169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Лист3!$A$170:$A$188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Лист3!$E$170:$E$188</c:f>
              <c:numCache>
                <c:formatCode>General</c:formatCode>
                <c:ptCount val="19"/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5</c:v>
                </c:pt>
                <c:pt idx="15">
                  <c:v>1</c:v>
                </c:pt>
                <c:pt idx="16">
                  <c:v>0</c:v>
                </c:pt>
                <c:pt idx="17">
                  <c:v>2</c:v>
                </c:pt>
                <c:pt idx="18">
                  <c:v>5</c:v>
                </c:pt>
              </c:numCache>
            </c:numRef>
          </c:val>
        </c:ser>
        <c:ser>
          <c:idx val="4"/>
          <c:order val="4"/>
          <c:tx>
            <c:strRef>
              <c:f>Лист3!$F$169</c:f>
              <c:strCache>
                <c:ptCount val="1"/>
                <c:pt idx="0">
                  <c:v>Совершенно согласен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Лист3!$A$170:$A$188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Лист3!$F$170:$F$188</c:f>
              <c:numCache>
                <c:formatCode>General</c:formatCode>
                <c:ptCount val="19"/>
                <c:pt idx="2">
                  <c:v>5</c:v>
                </c:pt>
                <c:pt idx="3">
                  <c:v>3</c:v>
                </c:pt>
                <c:pt idx="4">
                  <c:v>3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1848064"/>
        <c:axId val="218859200"/>
        <c:axId val="0"/>
      </c:bar3DChart>
      <c:catAx>
        <c:axId val="141848064"/>
        <c:scaling>
          <c:orientation val="minMax"/>
        </c:scaling>
        <c:delete val="0"/>
        <c:axPos val="b"/>
        <c:majorTickMark val="none"/>
        <c:minorTickMark val="none"/>
        <c:tickLblPos val="nextTo"/>
        <c:crossAx val="218859200"/>
        <c:crosses val="autoZero"/>
        <c:auto val="1"/>
        <c:lblAlgn val="ctr"/>
        <c:lblOffset val="100"/>
        <c:noMultiLvlLbl val="0"/>
      </c:catAx>
      <c:valAx>
        <c:axId val="2188592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</a:t>
                </a:r>
                <a:r>
                  <a:rPr lang="ru-RU" baseline="0"/>
                  <a:t> человек</a:t>
                </a:r>
                <a:endParaRPr lang="ru-RU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18480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9F50-452C-4345-9AF4-292970819C58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205C-84E0-454F-B99F-82B3BBF00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878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9F50-452C-4345-9AF4-292970819C58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205C-84E0-454F-B99F-82B3BBF00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0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9F50-452C-4345-9AF4-292970819C58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205C-84E0-454F-B99F-82B3BBF00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34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9F50-452C-4345-9AF4-292970819C58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205C-84E0-454F-B99F-82B3BBF00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682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9F50-452C-4345-9AF4-292970819C58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205C-84E0-454F-B99F-82B3BBF00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63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9F50-452C-4345-9AF4-292970819C58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205C-84E0-454F-B99F-82B3BBF00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224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9F50-452C-4345-9AF4-292970819C58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205C-84E0-454F-B99F-82B3BBF00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91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9F50-452C-4345-9AF4-292970819C58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205C-84E0-454F-B99F-82B3BBF00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62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9F50-452C-4345-9AF4-292970819C58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205C-84E0-454F-B99F-82B3BBF00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78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9F50-452C-4345-9AF4-292970819C58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205C-84E0-454F-B99F-82B3BBF00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53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9F50-452C-4345-9AF4-292970819C58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205C-84E0-454F-B99F-82B3BBF00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54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69F50-452C-4345-9AF4-292970819C58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4205C-84E0-454F-B99F-82B3BBF00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34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547714"/>
          </a:xfrm>
        </p:spPr>
        <p:txBody>
          <a:bodyPr>
            <a:normAutofit/>
          </a:bodyPr>
          <a:lstStyle/>
          <a:p>
            <a:r>
              <a:rPr lang="ru-RU" dirty="0" smtClean="0"/>
              <a:t>Опрос </a:t>
            </a:r>
            <a:r>
              <a:rPr lang="ru-RU" dirty="0" smtClean="0"/>
              <a:t>учащихся </a:t>
            </a:r>
            <a:r>
              <a:rPr lang="ru-RU" dirty="0" smtClean="0"/>
              <a:t>о качестве образования в гимназии «</a:t>
            </a:r>
            <a:r>
              <a:rPr lang="ru-RU" dirty="0" err="1" smtClean="0"/>
              <a:t>Альма</a:t>
            </a:r>
            <a:r>
              <a:rPr lang="ru-RU" dirty="0" smtClean="0"/>
              <a:t> Матер»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/>
          <a:lstStyle/>
          <a:p>
            <a:r>
              <a:rPr lang="ru-RU" dirty="0" smtClean="0"/>
              <a:t>2015 – 2016 учебный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142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Большинство </a:t>
            </a:r>
            <a:r>
              <a:rPr lang="ru-RU" sz="2000" dirty="0" smtClean="0"/>
              <a:t>учащихся считает, что школа хорошо готовит их к самостоятельной жизни. Интересно, что по мере взросления эта уверенность падает. </a:t>
            </a:r>
            <a:r>
              <a:rPr lang="ru-RU" sz="2000" dirty="0" smtClean="0"/>
              <a:t>В подростковом и юношеском возрасте открываются новые стороны жизни, которые вызывают у учащихся тревогу.</a:t>
            </a:r>
            <a:endParaRPr lang="ru-RU" sz="2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172232"/>
              </p:ext>
            </p:extLst>
          </p:nvPr>
        </p:nvGraphicFramePr>
        <p:xfrm>
          <a:off x="467544" y="40466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4393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dirty="0" smtClean="0"/>
              <a:t>Нельзя сказать, что на летних каникулах учащиеся скучают по школе, в каждом классе есть хотя бы один человек, кто ответил «скорее не согласен».</a:t>
            </a:r>
            <a:endParaRPr lang="ru-RU" sz="1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123372"/>
              </p:ext>
            </p:extLst>
          </p:nvPr>
        </p:nvGraphicFramePr>
        <p:xfrm>
          <a:off x="467544" y="40466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4053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Большинство </a:t>
            </a:r>
            <a:r>
              <a:rPr lang="ru-RU" sz="2000" dirty="0" smtClean="0"/>
              <a:t>учащихся считают, что школа готовит их к поступлению в ВУЗ. Отрицательные ответы младших классов объясняются их непониманием самой проблемы поступления в ВУЗ, а 2 человека из 11а считают, что подготовка к поступлению в ВУЗ недостаточна.</a:t>
            </a: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730221"/>
              </p:ext>
            </p:extLst>
          </p:nvPr>
        </p:nvGraphicFramePr>
        <p:xfrm>
          <a:off x="467544" y="33265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1408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Некоторые учащиеся выделяют свои любимые уроки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1а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1б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6342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Любимые уроки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2а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2б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0258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Любимые уроки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3</a:t>
            </a:r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3</a:t>
            </a:r>
            <a:r>
              <a:rPr lang="ru-RU" dirty="0" smtClean="0"/>
              <a:t>б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0953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Любимые уроки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4</a:t>
            </a:r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4</a:t>
            </a:r>
            <a:r>
              <a:rPr lang="ru-RU" dirty="0" smtClean="0"/>
              <a:t>б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Объект 11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3394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Любимые уроки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5</a:t>
            </a:r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5</a:t>
            </a:r>
            <a:r>
              <a:rPr lang="ru-RU" dirty="0" smtClean="0"/>
              <a:t>б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6676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Любимые уроки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6а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6б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0572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Любимые уроки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7а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7б</a:t>
            </a:r>
            <a:endParaRPr lang="ru-RU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Объект 11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9908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чащиеся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1-11 классов заполняли анонимную анкету о качестве образования в гимназии.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Задавались следующие вопросы: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иду в школу с радостью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школе у меня обычно хорошее настроение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нашем классе хороший классный руководитель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нашим школьным учителям можно обратиться за советом и помощью в трудной жизненной ситуации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меня есть любимый учитель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классе я могу всегда свободно высказать свое мнение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меня есть любимые школьные предметы.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считаю, что школа по-настоящему готовит меня к самостоятельной жизни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летних каникулах я скучаю по школе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считаю, что школа готовит меня к поступлению в ВУЗ</a:t>
            </a:r>
          </a:p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диаграммах можно увидеть, каким образом отвечали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учащиеся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593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Любимые уроки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8а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8б</a:t>
            </a:r>
            <a:endParaRPr lang="ru-RU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Объект 11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0860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Любимые уроки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9</a:t>
            </a:r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10а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3726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Любимые уроки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11а</a:t>
            </a:r>
            <a:endParaRPr lang="ru-RU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99380881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7595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Большинство учащихся идут в школу с радостью, но есть и те, кто с этим не согласен. Достаточно высок процент </a:t>
            </a:r>
            <a:r>
              <a:rPr lang="ru-RU" sz="2000" dirty="0" smtClean="0"/>
              <a:t>учащихся, </a:t>
            </a:r>
            <a:r>
              <a:rPr lang="ru-RU" sz="2000" dirty="0"/>
              <a:t>без радости идущих в школу, в </a:t>
            </a:r>
            <a:r>
              <a:rPr lang="ru-RU" sz="2000" dirty="0" smtClean="0"/>
              <a:t>4б, 5а, 6а, 7а, 7б классах, но это связано, скорее всего, с особенностями подросткового возраста.</a:t>
            </a:r>
            <a:endParaRPr lang="ru-RU" sz="20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751446"/>
              </p:ext>
            </p:extLst>
          </p:nvPr>
        </p:nvGraphicFramePr>
        <p:xfrm>
          <a:off x="467544" y="40466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1941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У большинства учащихся в школе обычно хорошее настроение, но в некоторых классах есть отдельные учащиеся, для которых это не так.</a:t>
            </a:r>
            <a:endParaRPr lang="ru-RU" sz="20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5341408"/>
              </p:ext>
            </p:extLst>
          </p:nvPr>
        </p:nvGraphicFramePr>
        <p:xfrm>
          <a:off x="467544" y="47667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694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Большинство </a:t>
            </a:r>
            <a:r>
              <a:rPr lang="ru-RU" sz="2000" dirty="0" smtClean="0"/>
              <a:t>учащихся считает, что у них хороший классный руководитель, не согласны с этим лишь по одному человеку из 4б, 7б и 9а класса.</a:t>
            </a:r>
            <a:endParaRPr lang="ru-RU" sz="20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411485"/>
              </p:ext>
            </p:extLst>
          </p:nvPr>
        </p:nvGraphicFramePr>
        <p:xfrm>
          <a:off x="467544" y="40466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8530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Большинство </a:t>
            </a:r>
            <a:r>
              <a:rPr lang="ru-RU" sz="2000" dirty="0"/>
              <a:t>учащихся </a:t>
            </a:r>
            <a:r>
              <a:rPr lang="ru-RU" sz="2000" dirty="0" smtClean="0"/>
              <a:t>считают, что к школьным учителям можно обратиться за советом и помощью, но </a:t>
            </a:r>
            <a:r>
              <a:rPr lang="ru-RU" sz="2000" dirty="0"/>
              <a:t>в некоторых классах есть отдельные учащиеся, для которых это не так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3216229"/>
              </p:ext>
            </p:extLst>
          </p:nvPr>
        </p:nvGraphicFramePr>
        <p:xfrm>
          <a:off x="467544" y="40466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1426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У большинства учащихся есть любимый учитель, но во многих классах есть хотя бы один человек, не нашедший любимого учителя в гимназии. Это не значит, что учащийся не любит всех учителей, возможно, он не может выделить из них кого-то одного.</a:t>
            </a: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494358"/>
              </p:ext>
            </p:extLst>
          </p:nvPr>
        </p:nvGraphicFramePr>
        <p:xfrm>
          <a:off x="467544" y="33265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5626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/>
              <a:t>Н</a:t>
            </a:r>
            <a:r>
              <a:rPr lang="ru-RU" sz="2000" dirty="0" smtClean="0"/>
              <a:t>е все учащиеся считают, что могут всегда свободно высказать свое мнение, но для школы это нормально, далеко не всякое мнение может быть высказано в классе. Показательно, что младшие и старшие классы, в основном, считают, что могут свободно высказываться.</a:t>
            </a:r>
            <a:endParaRPr lang="ru-RU" sz="2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968946"/>
              </p:ext>
            </p:extLst>
          </p:nvPr>
        </p:nvGraphicFramePr>
        <p:xfrm>
          <a:off x="467544" y="40466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5530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/>
              <a:t>У большинства учащихся есть любимый </a:t>
            </a:r>
            <a:r>
              <a:rPr lang="ru-RU" sz="2000" dirty="0" smtClean="0"/>
              <a:t>предмет, </a:t>
            </a:r>
            <a:r>
              <a:rPr lang="ru-RU" sz="2000" dirty="0"/>
              <a:t>но </a:t>
            </a:r>
            <a:r>
              <a:rPr lang="ru-RU" sz="2000" dirty="0" smtClean="0"/>
              <a:t>в некоторых </a:t>
            </a:r>
            <a:r>
              <a:rPr lang="ru-RU" sz="2000" dirty="0"/>
              <a:t>классах есть </a:t>
            </a:r>
            <a:r>
              <a:rPr lang="ru-RU" sz="2000" dirty="0" smtClean="0"/>
              <a:t>те, кто не выделяет любимый предмет. </a:t>
            </a:r>
            <a:r>
              <a:rPr lang="ru-RU" sz="2000" dirty="0"/>
              <a:t>Это не значит, что учащийся не любит </a:t>
            </a:r>
            <a:r>
              <a:rPr lang="ru-RU" sz="2000" dirty="0" smtClean="0"/>
              <a:t>все предметы, </a:t>
            </a:r>
            <a:r>
              <a:rPr lang="ru-RU" sz="2000" dirty="0"/>
              <a:t>возможно, он не может выделить </a:t>
            </a:r>
            <a:r>
              <a:rPr lang="ru-RU" sz="2000" dirty="0" smtClean="0"/>
              <a:t>один.</a:t>
            </a: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1814783"/>
              </p:ext>
            </p:extLst>
          </p:nvPr>
        </p:nvGraphicFramePr>
        <p:xfrm>
          <a:off x="467544" y="40466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15178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644</Words>
  <Application>Microsoft Office PowerPoint</Application>
  <PresentationFormat>Экран (4:3)</PresentationFormat>
  <Paragraphs>75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Опрос учащихся о качестве образования в гимназии «Альма Матер»</vt:lpstr>
      <vt:lpstr>Презентация PowerPoint</vt:lpstr>
      <vt:lpstr>Большинство учащихся идут в школу с радостью, но есть и те, кто с этим не согласен. Достаточно высок процент учащихся, без радости идущих в школу, в 4б, 5а, 6а, 7а, 7б классах, но это связано, скорее всего, с особенностями подросткового возраста.</vt:lpstr>
      <vt:lpstr>У большинства учащихся в школе обычно хорошее настроение, но в некоторых классах есть отдельные учащиеся, для которых это не так.</vt:lpstr>
      <vt:lpstr>Большинство учащихся считает, что у них хороший классный руководитель, не согласны с этим лишь по одному человеку из 4б, 7б и 9а класса.</vt:lpstr>
      <vt:lpstr>Большинство учащихся считают, что к школьным учителям можно обратиться за советом и помощью, но в некоторых классах есть отдельные учащиеся, для которых это не так.</vt:lpstr>
      <vt:lpstr>У большинства учащихся есть любимый учитель, но во многих классах есть хотя бы один человек, не нашедший любимого учителя в гимназии. Это не значит, что учащийся не любит всех учителей, возможно, он не может выделить из них кого-то одного.</vt:lpstr>
      <vt:lpstr>Не все учащиеся считают, что могут всегда свободно высказать свое мнение, но для школы это нормально, далеко не всякое мнение может быть высказано в классе. Показательно, что младшие и старшие классы, в основном, считают, что могут свободно высказываться.</vt:lpstr>
      <vt:lpstr>У большинства учащихся есть любимый предмет, но в некоторых классах есть те, кто не выделяет любимый предмет. Это не значит, что учащийся не любит все предметы, возможно, он не может выделить один.</vt:lpstr>
      <vt:lpstr>Большинство учащихся считает, что школа хорошо готовит их к самостоятельной жизни. Интересно, что по мере взросления эта уверенность падает. В подростковом и юношеском возрасте открываются новые стороны жизни, которые вызывают у учащихся тревогу.</vt:lpstr>
      <vt:lpstr>Нельзя сказать, что на летних каникулах учащиеся скучают по школе, в каждом классе есть хотя бы один человек, кто ответил «скорее не согласен».</vt:lpstr>
      <vt:lpstr>Большинство учащихся считают, что школа готовит их к поступлению в ВУЗ. Отрицательные ответы младших классов объясняются их непониманием самой проблемы поступления в ВУЗ, а 2 человека из 11а считают, что подготовка к поступлению в ВУЗ недостаточна.</vt:lpstr>
      <vt:lpstr>Некоторые учащиеся выделяют свои любимые уроки</vt:lpstr>
      <vt:lpstr>Любимые уроки</vt:lpstr>
      <vt:lpstr>Любимые уроки</vt:lpstr>
      <vt:lpstr>Любимые уроки</vt:lpstr>
      <vt:lpstr>Любимые уроки</vt:lpstr>
      <vt:lpstr>Любимые уроки</vt:lpstr>
      <vt:lpstr>Любимые уроки</vt:lpstr>
      <vt:lpstr>Любимые уроки</vt:lpstr>
      <vt:lpstr>Любимые уроки</vt:lpstr>
      <vt:lpstr>Любимые уроки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Опрос родителей о качестве образования в гимназии «Альма Матер»</dc:title>
  <dc:creator>Психологи</dc:creator>
  <cp:lastModifiedBy>Психологи</cp:lastModifiedBy>
  <cp:revision>13</cp:revision>
  <dcterms:created xsi:type="dcterms:W3CDTF">2016-06-08T13:12:07Z</dcterms:created>
  <dcterms:modified xsi:type="dcterms:W3CDTF">2016-06-10T10:22:00Z</dcterms:modified>
</cp:coreProperties>
</file>