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Результаты анкетирования учащихся (в 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Совершенно не согласен</c:v>
                </c:pt>
              </c:strCache>
            </c:strRef>
          </c:tx>
          <c:cat>
            <c:strRef>
              <c:f>Лист1!$B$1:$H$1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10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15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Скорее не согласен</c:v>
                </c:pt>
              </c:strCache>
            </c:strRef>
          </c:tx>
          <c:cat>
            <c:strRef>
              <c:f>Лист1!$B$1:$H$1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Трудно сказать</c:v>
                </c:pt>
              </c:strCache>
            </c:strRef>
          </c:tx>
          <c:cat>
            <c:strRef>
              <c:f>Лист1!$B$1:$H$1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31</c:v>
                </c:pt>
                <c:pt idx="1">
                  <c:v>5</c:v>
                </c:pt>
                <c:pt idx="2">
                  <c:v>22</c:v>
                </c:pt>
                <c:pt idx="3">
                  <c:v>23</c:v>
                </c:pt>
                <c:pt idx="4">
                  <c:v>23</c:v>
                </c:pt>
                <c:pt idx="5">
                  <c:v>24</c:v>
                </c:pt>
                <c:pt idx="6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Скорее согласен</c:v>
                </c:pt>
              </c:strCache>
            </c:strRef>
          </c:tx>
          <c:cat>
            <c:strRef>
              <c:f>Лист1!$B$1:$H$1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Лист1!$B$5:$H$5</c:f>
              <c:numCache>
                <c:formatCode>General</c:formatCode>
                <c:ptCount val="7"/>
                <c:pt idx="0">
                  <c:v>26</c:v>
                </c:pt>
                <c:pt idx="1">
                  <c:v>24</c:v>
                </c:pt>
                <c:pt idx="2">
                  <c:v>37</c:v>
                </c:pt>
                <c:pt idx="3">
                  <c:v>38</c:v>
                </c:pt>
                <c:pt idx="4">
                  <c:v>31</c:v>
                </c:pt>
                <c:pt idx="5">
                  <c:v>21</c:v>
                </c:pt>
                <c:pt idx="6">
                  <c:v>31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Совершенно согласен</c:v>
                </c:pt>
              </c:strCache>
            </c:strRef>
          </c:tx>
          <c:cat>
            <c:strRef>
              <c:f>Лист1!$B$1:$H$1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Лист1!$B$6:$H$6</c:f>
              <c:numCache>
                <c:formatCode>General</c:formatCode>
                <c:ptCount val="7"/>
                <c:pt idx="0">
                  <c:v>24</c:v>
                </c:pt>
                <c:pt idx="1">
                  <c:v>65</c:v>
                </c:pt>
                <c:pt idx="2">
                  <c:v>3</c:v>
                </c:pt>
                <c:pt idx="3">
                  <c:v>28</c:v>
                </c:pt>
                <c:pt idx="4">
                  <c:v>34</c:v>
                </c:pt>
                <c:pt idx="5">
                  <c:v>34</c:v>
                </c:pt>
                <c:pt idx="6">
                  <c:v>42</c:v>
                </c:pt>
              </c:numCache>
            </c:numRef>
          </c:val>
        </c:ser>
        <c:axId val="59051008"/>
        <c:axId val="59130240"/>
      </c:barChart>
      <c:catAx>
        <c:axId val="59051008"/>
        <c:scaling>
          <c:orientation val="minMax"/>
        </c:scaling>
        <c:axPos val="b"/>
        <c:majorTickMark val="none"/>
        <c:tickLblPos val="nextTo"/>
        <c:crossAx val="59130240"/>
        <c:crosses val="autoZero"/>
        <c:auto val="1"/>
        <c:lblAlgn val="ctr"/>
        <c:lblOffset val="100"/>
      </c:catAx>
      <c:valAx>
        <c:axId val="59130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9051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187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34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68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863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22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39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86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7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53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55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9F50-452C-4345-9AF4-292970819C58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205C-84E0-454F-B99F-82B3BBF00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3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u-RU" dirty="0" smtClean="0"/>
              <a:t>Опрос учащихся о качестве образования в гимназии «</a:t>
            </a:r>
            <a:r>
              <a:rPr lang="ru-RU" dirty="0" err="1" smtClean="0"/>
              <a:t>Альма</a:t>
            </a:r>
            <a:r>
              <a:rPr lang="ru-RU" dirty="0" smtClean="0"/>
              <a:t> Матер»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ru-RU" smtClean="0"/>
              <a:t>2011 – 2012 </a:t>
            </a:r>
            <a:r>
              <a:rPr lang="ru-RU" dirty="0" smtClean="0"/>
              <a:t>учебный год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714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1-11 классов заполняли анонимную анкету о качестве образования в гимназии.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Задавались следующие вопросы: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 – Я иду в школу с радостью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 – В нашем классе хороший классный руководитель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 – Я считаю, что в нашей школе созданы все условия для развития моих способностей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 – Я считаю, что школа по-настоящему готовит меня к самостоятельной жизни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 – К нашим школьным учителям можно обратиться за советом и помощью в трудной жизненной ситуации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 – Важно, когда достижения учителя  оцениваются администрацией школы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7 – Мне достаточно занятий в школе, чтобы поступить в вуз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анкетировании приняли участие 62% учащихся гимназии, из них 50% - учащиеся начальной школы, 73% - учащиеся основной школы, 55% учащиеся средней школы.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диаграмме можно увидеть, каким образом отвечали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59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58204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194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анкетирования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60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50% учащихся идут в школу с радостью, еще 30% занимают промежуточное положение между «скорее согласен» и «скорее не согласен», т.е. не испытывают резко отрицательного отношения к школе.  89% учащихся отмечают высокий уровень качества работы классного руководителя. 67% учащихся считают, что в школе созданы все условия для развития их способностей. 66% учащихся считают, что школа по-настоящему готовит их к самостоятельной жизни.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55% учащихся важно как оценивает администрация деятельность учителя и 73% учащихся считают, что школа готовит их к поступлению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вуз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96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анкетирования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Стоит обратить внимание на такой пункт анкеты как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«радости встречи со школой», где только половина опрошенных отвечают положительно на данный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Однако при этом негатив вряд ли сильно связано с педагогами, так как ответы на второй и пятый вопрос говорят 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позитиве по отношению к школе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учителям. Необходимо еще больше заниматься отношениями между учениками как фактором «радостного пребывания в школе».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86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337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Опрос учащихся о качестве образования в гимназии «Альма Матер»</vt:lpstr>
      <vt:lpstr>Слайд 2</vt:lpstr>
      <vt:lpstr>Слайд 3</vt:lpstr>
      <vt:lpstr>Результаты анкетирования учащихся</vt:lpstr>
      <vt:lpstr>Результаты анкетирования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родителей о качестве образования в гимназии «Альма Матер»</dc:title>
  <dc:creator>Психологи</dc:creator>
  <cp:lastModifiedBy>Andrew</cp:lastModifiedBy>
  <cp:revision>13</cp:revision>
  <dcterms:created xsi:type="dcterms:W3CDTF">2016-06-08T13:12:07Z</dcterms:created>
  <dcterms:modified xsi:type="dcterms:W3CDTF">2016-06-13T17:23:15Z</dcterms:modified>
</cp:coreProperties>
</file>