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Класс, в котором учится мой ребенок, можно назвать дружным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Лист2!$A$2:$A$20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Лист2!$B$2:$B$20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Лист2!$A$2:$A$20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Лист2!$C$2:$C$20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Лист2!$A$2:$A$20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Лист2!$D$2:$D$20</c:f>
              <c:numCache>
                <c:formatCode>General</c:formatCode>
                <c:ptCount val="19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0</c:v>
                </c:pt>
                <c:pt idx="15">
                  <c:v>2</c:v>
                </c:pt>
                <c:pt idx="16">
                  <c:v>2</c:v>
                </c:pt>
                <c:pt idx="17">
                  <c:v>5</c:v>
                </c:pt>
                <c:pt idx="18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Лист2!$E$1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Лист2!$A$2:$A$20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Лист2!$E$2:$E$20</c:f>
              <c:numCache>
                <c:formatCode>General</c:formatCode>
                <c:ptCount val="19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6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4</c:v>
                </c:pt>
                <c:pt idx="10">
                  <c:v>6</c:v>
                </c:pt>
                <c:pt idx="11">
                  <c:v>5</c:v>
                </c:pt>
                <c:pt idx="12">
                  <c:v>6</c:v>
                </c:pt>
                <c:pt idx="13">
                  <c:v>5</c:v>
                </c:pt>
                <c:pt idx="14">
                  <c:v>4</c:v>
                </c:pt>
                <c:pt idx="15">
                  <c:v>4</c:v>
                </c:pt>
                <c:pt idx="16">
                  <c:v>5</c:v>
                </c:pt>
                <c:pt idx="17">
                  <c:v>5</c:v>
                </c:pt>
                <c:pt idx="18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Лист2!$F$1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Лист2!$A$2:$A$20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Лист2!$F$2:$F$20</c:f>
              <c:numCache>
                <c:formatCode>General</c:formatCode>
                <c:ptCount val="19"/>
                <c:pt idx="0">
                  <c:v>7</c:v>
                </c:pt>
                <c:pt idx="1">
                  <c:v>5</c:v>
                </c:pt>
                <c:pt idx="2">
                  <c:v>9</c:v>
                </c:pt>
                <c:pt idx="3">
                  <c:v>7</c:v>
                </c:pt>
                <c:pt idx="4">
                  <c:v>0</c:v>
                </c:pt>
                <c:pt idx="5">
                  <c:v>0</c:v>
                </c:pt>
                <c:pt idx="6">
                  <c:v>7</c:v>
                </c:pt>
                <c:pt idx="7">
                  <c:v>0</c:v>
                </c:pt>
                <c:pt idx="8">
                  <c:v>4</c:v>
                </c:pt>
                <c:pt idx="9">
                  <c:v>3</c:v>
                </c:pt>
                <c:pt idx="10">
                  <c:v>1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  <c:pt idx="14">
                  <c:v>5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481792"/>
        <c:axId val="83720384"/>
        <c:axId val="0"/>
      </c:bar3DChart>
      <c:catAx>
        <c:axId val="144481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83720384"/>
        <c:crosses val="autoZero"/>
        <c:auto val="1"/>
        <c:lblAlgn val="ctr"/>
        <c:lblOffset val="100"/>
        <c:noMultiLvlLbl val="0"/>
      </c:catAx>
      <c:valAx>
        <c:axId val="837203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4481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Педагоги дают моему ребенку глубокие и прочные знания</a:t>
            </a:r>
            <a:endParaRPr lang="ru-RU" b="1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Лист2!$B$190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Лист2!$A$191:$A$209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Лист2!$B$191:$B$209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Лист2!$C$190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Лист2!$A$191:$A$209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Лист2!$C$191:$C$209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Лист2!$D$190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Лист2!$A$191:$A$209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Лист2!$D$191:$D$209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Лист2!$E$190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Лист2!$A$191:$A$209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Лист2!$E$191:$E$209</c:f>
              <c:numCache>
                <c:formatCode>General</c:formatCode>
                <c:ptCount val="19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7</c:v>
                </c:pt>
                <c:pt idx="9">
                  <c:v>5</c:v>
                </c:pt>
                <c:pt idx="10">
                  <c:v>4</c:v>
                </c:pt>
                <c:pt idx="11">
                  <c:v>4</c:v>
                </c:pt>
                <c:pt idx="12">
                  <c:v>6</c:v>
                </c:pt>
                <c:pt idx="13">
                  <c:v>5</c:v>
                </c:pt>
                <c:pt idx="14">
                  <c:v>3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Лист2!$F$190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Лист2!$A$191:$A$209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Лист2!$F$191:$F$209</c:f>
              <c:numCache>
                <c:formatCode>General</c:formatCode>
                <c:ptCount val="19"/>
                <c:pt idx="0">
                  <c:v>11</c:v>
                </c:pt>
                <c:pt idx="1">
                  <c:v>7</c:v>
                </c:pt>
                <c:pt idx="2">
                  <c:v>9</c:v>
                </c:pt>
                <c:pt idx="3">
                  <c:v>8</c:v>
                </c:pt>
                <c:pt idx="4">
                  <c:v>6</c:v>
                </c:pt>
                <c:pt idx="5">
                  <c:v>6</c:v>
                </c:pt>
                <c:pt idx="6">
                  <c:v>9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  <c:pt idx="10">
                  <c:v>5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4</c:v>
                </c:pt>
                <c:pt idx="15">
                  <c:v>3</c:v>
                </c:pt>
                <c:pt idx="16">
                  <c:v>3</c:v>
                </c:pt>
                <c:pt idx="17">
                  <c:v>6</c:v>
                </c:pt>
                <c:pt idx="18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190336"/>
        <c:axId val="189328192"/>
        <c:axId val="0"/>
      </c:bar3DChart>
      <c:catAx>
        <c:axId val="1861903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89328192"/>
        <c:crosses val="autoZero"/>
        <c:auto val="1"/>
        <c:lblAlgn val="ctr"/>
        <c:lblOffset val="100"/>
        <c:noMultiLvlLbl val="0"/>
      </c:catAx>
      <c:valAx>
        <c:axId val="1893281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6190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В школе заботятся о физическом развитии и здоровье моего ребенка</a:t>
            </a:r>
            <a:endParaRPr lang="ru-RU" b="1"/>
          </a:p>
        </c:rich>
      </c:tx>
      <c:layout>
        <c:manualLayout>
          <c:xMode val="edge"/>
          <c:yMode val="edge"/>
          <c:x val="0.18047404740474046"/>
          <c:y val="1.916167423745589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Лист2!$B$211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Лист2!$A$212:$A$230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Лист2!$B$212:$B$230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Лист2!$C$211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Лист2!$A$212:$A$230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Лист2!$C$212:$C$230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Лист2!$D$211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Лист2!$A$212:$A$230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Лист2!$D$212:$D$230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5</c:v>
                </c:pt>
                <c:pt idx="13">
                  <c:v>4</c:v>
                </c:pt>
                <c:pt idx="14">
                  <c:v>3</c:v>
                </c:pt>
                <c:pt idx="15">
                  <c:v>3</c:v>
                </c:pt>
                <c:pt idx="16">
                  <c:v>0</c:v>
                </c:pt>
                <c:pt idx="17">
                  <c:v>4</c:v>
                </c:pt>
                <c:pt idx="18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Лист2!$E$211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Лист2!$A$212:$A$230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Лист2!$E$212:$E$230</c:f>
              <c:numCache>
                <c:formatCode>General</c:formatCode>
                <c:ptCount val="19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5</c:v>
                </c:pt>
                <c:pt idx="15">
                  <c:v>4</c:v>
                </c:pt>
                <c:pt idx="16">
                  <c:v>4</c:v>
                </c:pt>
                <c:pt idx="17">
                  <c:v>3</c:v>
                </c:pt>
                <c:pt idx="18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Лист2!$F$211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Лист2!$A$212:$A$230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Лист2!$F$212:$F$230</c:f>
              <c:numCache>
                <c:formatCode>General</c:formatCode>
                <c:ptCount val="19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4</c:v>
                </c:pt>
                <c:pt idx="17">
                  <c:v>4</c:v>
                </c:pt>
                <c:pt idx="1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243968"/>
        <c:axId val="189331072"/>
        <c:axId val="0"/>
      </c:bar3DChart>
      <c:catAx>
        <c:axId val="1722439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89331072"/>
        <c:crosses val="autoZero"/>
        <c:auto val="1"/>
        <c:lblAlgn val="ctr"/>
        <c:lblOffset val="100"/>
        <c:noMultiLvlLbl val="0"/>
      </c:catAx>
      <c:valAx>
        <c:axId val="1893310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2243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Учебное заведение способствует формированию достойного поведения моего ребенка</a:t>
            </a:r>
            <a:endParaRPr lang="ru-RU" b="1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Лист2!$B$232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Лист2!$A$233:$A$251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Лист2!$B$233:$B$251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Лист2!$C$232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Лист2!$A$233:$A$251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Лист2!$C$233:$C$251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Лист2!$D$232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Лист2!$A$233:$A$251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Лист2!$D$233:$D$251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2</c:v>
                </c:pt>
                <c:pt idx="13">
                  <c:v>2</c:v>
                </c:pt>
                <c:pt idx="14">
                  <c:v>0</c:v>
                </c:pt>
                <c:pt idx="15">
                  <c:v>1</c:v>
                </c:pt>
                <c:pt idx="16">
                  <c:v>3</c:v>
                </c:pt>
                <c:pt idx="17">
                  <c:v>3</c:v>
                </c:pt>
                <c:pt idx="18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Лист2!$E$232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Лист2!$A$233:$A$251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Лист2!$E$233:$E$251</c:f>
              <c:numCache>
                <c:formatCode>General</c:formatCode>
                <c:ptCount val="19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  <c:pt idx="8">
                  <c:v>5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3</c:v>
                </c:pt>
                <c:pt idx="17">
                  <c:v>3</c:v>
                </c:pt>
                <c:pt idx="18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Лист2!$F$232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Лист2!$A$233:$A$251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Лист2!$F$233:$F$251</c:f>
              <c:numCache>
                <c:formatCode>General</c:formatCode>
                <c:ptCount val="19"/>
                <c:pt idx="0">
                  <c:v>10</c:v>
                </c:pt>
                <c:pt idx="1">
                  <c:v>6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10</c:v>
                </c:pt>
                <c:pt idx="7">
                  <c:v>4</c:v>
                </c:pt>
                <c:pt idx="8">
                  <c:v>5</c:v>
                </c:pt>
                <c:pt idx="9">
                  <c:v>4</c:v>
                </c:pt>
                <c:pt idx="10">
                  <c:v>5</c:v>
                </c:pt>
                <c:pt idx="11">
                  <c:v>5</c:v>
                </c:pt>
                <c:pt idx="12">
                  <c:v>2</c:v>
                </c:pt>
                <c:pt idx="13">
                  <c:v>1</c:v>
                </c:pt>
                <c:pt idx="14">
                  <c:v>4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339392"/>
        <c:axId val="59477376"/>
        <c:axId val="0"/>
      </c:bar3DChart>
      <c:catAx>
        <c:axId val="185339392"/>
        <c:scaling>
          <c:orientation val="minMax"/>
        </c:scaling>
        <c:delete val="0"/>
        <c:axPos val="b"/>
        <c:majorTickMark val="none"/>
        <c:minorTickMark val="none"/>
        <c:tickLblPos val="nextTo"/>
        <c:crossAx val="59477376"/>
        <c:crosses val="autoZero"/>
        <c:auto val="1"/>
        <c:lblAlgn val="ctr"/>
        <c:lblOffset val="100"/>
        <c:noMultiLvlLbl val="0"/>
      </c:catAx>
      <c:valAx>
        <c:axId val="594773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5339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В среде своих одноклассников мой ребенок чувствует себя комфортно</a:t>
            </a:r>
            <a:r>
              <a:rPr lang="ru-RU" sz="1800" b="1" i="0" u="none" strike="noStrike" baseline="0"/>
              <a:t> </a:t>
            </a:r>
            <a:endParaRPr lang="ru-RU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Лист2!$B$22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Лист2!$A$23:$A$41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Лист2!$B$23:$B$41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Лист2!$C$22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Лист2!$A$23:$A$41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Лист2!$C$23:$C$41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Лист2!$D$22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Лист2!$A$23:$A$41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Лист2!$D$23:$D$41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3</c:v>
                </c:pt>
                <c:pt idx="17">
                  <c:v>2</c:v>
                </c:pt>
                <c:pt idx="18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Лист2!$E$22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Лист2!$A$23:$A$41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Лист2!$E$23:$E$41</c:f>
              <c:numCache>
                <c:formatCode>General</c:formatCode>
                <c:ptCount val="19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7</c:v>
                </c:pt>
                <c:pt idx="5">
                  <c:v>6</c:v>
                </c:pt>
                <c:pt idx="6">
                  <c:v>3</c:v>
                </c:pt>
                <c:pt idx="7">
                  <c:v>6</c:v>
                </c:pt>
                <c:pt idx="8">
                  <c:v>5</c:v>
                </c:pt>
                <c:pt idx="9">
                  <c:v>4</c:v>
                </c:pt>
                <c:pt idx="10">
                  <c:v>5</c:v>
                </c:pt>
                <c:pt idx="11">
                  <c:v>5</c:v>
                </c:pt>
                <c:pt idx="12">
                  <c:v>7</c:v>
                </c:pt>
                <c:pt idx="13">
                  <c:v>6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Лист2!$F$22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Лист2!$A$23:$A$41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Лист2!$F$23:$F$41</c:f>
              <c:numCache>
                <c:formatCode>General</c:formatCode>
                <c:ptCount val="19"/>
                <c:pt idx="0">
                  <c:v>9</c:v>
                </c:pt>
                <c:pt idx="1">
                  <c:v>6</c:v>
                </c:pt>
                <c:pt idx="2">
                  <c:v>9</c:v>
                </c:pt>
                <c:pt idx="3">
                  <c:v>8</c:v>
                </c:pt>
                <c:pt idx="4">
                  <c:v>3</c:v>
                </c:pt>
                <c:pt idx="5">
                  <c:v>2</c:v>
                </c:pt>
                <c:pt idx="6">
                  <c:v>9</c:v>
                </c:pt>
                <c:pt idx="7">
                  <c:v>1</c:v>
                </c:pt>
                <c:pt idx="8">
                  <c:v>5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4</c:v>
                </c:pt>
                <c:pt idx="15">
                  <c:v>2</c:v>
                </c:pt>
                <c:pt idx="16">
                  <c:v>2</c:v>
                </c:pt>
                <c:pt idx="17">
                  <c:v>6</c:v>
                </c:pt>
                <c:pt idx="18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4546688"/>
        <c:axId val="59434688"/>
        <c:axId val="0"/>
      </c:bar3DChart>
      <c:catAx>
        <c:axId val="194546688"/>
        <c:scaling>
          <c:orientation val="minMax"/>
        </c:scaling>
        <c:delete val="0"/>
        <c:axPos val="b"/>
        <c:majorTickMark val="none"/>
        <c:minorTickMark val="none"/>
        <c:tickLblPos val="nextTo"/>
        <c:crossAx val="59434688"/>
        <c:crosses val="autoZero"/>
        <c:auto val="1"/>
        <c:lblAlgn val="ctr"/>
        <c:lblOffset val="100"/>
        <c:noMultiLvlLbl val="0"/>
      </c:catAx>
      <c:valAx>
        <c:axId val="594346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4546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Педагоги проявляют доброжелательное отношение к моему ребенку</a:t>
            </a:r>
            <a:endParaRPr lang="ru-RU" b="1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Лист2!$B$43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Лист2!$A$44:$A$62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Лист2!$B$44:$B$62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Лист2!$C$43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Лист2!$A$44:$A$62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Лист2!$C$44:$C$62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Лист2!$D$43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Лист2!$A$44:$A$62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Лист2!$D$44:$D$62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Лист2!$E$43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Лист2!$A$44:$A$62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Лист2!$E$44:$E$62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6</c:v>
                </c:pt>
                <c:pt idx="5">
                  <c:v>2</c:v>
                </c:pt>
                <c:pt idx="6">
                  <c:v>2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5</c:v>
                </c:pt>
                <c:pt idx="13">
                  <c:v>5</c:v>
                </c:pt>
                <c:pt idx="14">
                  <c:v>3</c:v>
                </c:pt>
                <c:pt idx="15">
                  <c:v>3</c:v>
                </c:pt>
                <c:pt idx="16">
                  <c:v>2</c:v>
                </c:pt>
                <c:pt idx="17">
                  <c:v>5</c:v>
                </c:pt>
                <c:pt idx="18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Лист2!$F$43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Лист2!$A$44:$A$62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Лист2!$F$44:$F$62</c:f>
              <c:numCache>
                <c:formatCode>General</c:formatCode>
                <c:ptCount val="19"/>
                <c:pt idx="0">
                  <c:v>11</c:v>
                </c:pt>
                <c:pt idx="1">
                  <c:v>9</c:v>
                </c:pt>
                <c:pt idx="2">
                  <c:v>11</c:v>
                </c:pt>
                <c:pt idx="3">
                  <c:v>7</c:v>
                </c:pt>
                <c:pt idx="4">
                  <c:v>4</c:v>
                </c:pt>
                <c:pt idx="5">
                  <c:v>7</c:v>
                </c:pt>
                <c:pt idx="6">
                  <c:v>9</c:v>
                </c:pt>
                <c:pt idx="7">
                  <c:v>4</c:v>
                </c:pt>
                <c:pt idx="8">
                  <c:v>6</c:v>
                </c:pt>
                <c:pt idx="9">
                  <c:v>3</c:v>
                </c:pt>
                <c:pt idx="10">
                  <c:v>5</c:v>
                </c:pt>
                <c:pt idx="11">
                  <c:v>4</c:v>
                </c:pt>
                <c:pt idx="12">
                  <c:v>4</c:v>
                </c:pt>
                <c:pt idx="13">
                  <c:v>3</c:v>
                </c:pt>
                <c:pt idx="14">
                  <c:v>5</c:v>
                </c:pt>
                <c:pt idx="15">
                  <c:v>4</c:v>
                </c:pt>
                <c:pt idx="16">
                  <c:v>4</c:v>
                </c:pt>
                <c:pt idx="17">
                  <c:v>7</c:v>
                </c:pt>
                <c:pt idx="18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465600"/>
        <c:axId val="101666752"/>
        <c:axId val="0"/>
      </c:bar3DChart>
      <c:catAx>
        <c:axId val="1494656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1666752"/>
        <c:crosses val="autoZero"/>
        <c:auto val="1"/>
        <c:lblAlgn val="ctr"/>
        <c:lblOffset val="100"/>
        <c:noMultiLvlLbl val="0"/>
      </c:catAx>
      <c:valAx>
        <c:axId val="1016667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9465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Я испытываю чувство взаимопонимания, контактируя с учителями и администрацией школы</a:t>
            </a:r>
            <a:r>
              <a:rPr lang="ru-RU" sz="1800" b="1" i="0" u="none" strike="noStrike" baseline="0"/>
              <a:t> </a:t>
            </a:r>
            <a:endParaRPr lang="ru-RU" b="1"/>
          </a:p>
        </c:rich>
      </c:tx>
      <c:layout>
        <c:manualLayout>
          <c:xMode val="edge"/>
          <c:yMode val="edge"/>
          <c:x val="0.10031523642732049"/>
          <c:y val="2.52167123264551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Лист2!$B$64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Лист2!$A$65:$A$83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Лист2!$B$65:$B$83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Лист2!$C$64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Лист2!$A$65:$A$83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Лист2!$C$65:$C$83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Лист2!$D$64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Лист2!$A$65:$A$83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Лист2!$D$65:$D$83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Лист2!$E$64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Лист2!$A$65:$A$83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Лист2!$E$65:$E$83</c:f>
              <c:numCache>
                <c:formatCode>General</c:formatCode>
                <c:ptCount val="19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1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5</c:v>
                </c:pt>
                <c:pt idx="11">
                  <c:v>4</c:v>
                </c:pt>
                <c:pt idx="12">
                  <c:v>5</c:v>
                </c:pt>
                <c:pt idx="13">
                  <c:v>4</c:v>
                </c:pt>
                <c:pt idx="14">
                  <c:v>7</c:v>
                </c:pt>
                <c:pt idx="15">
                  <c:v>5</c:v>
                </c:pt>
                <c:pt idx="16">
                  <c:v>4</c:v>
                </c:pt>
                <c:pt idx="17">
                  <c:v>6</c:v>
                </c:pt>
                <c:pt idx="18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Лист2!$F$64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Лист2!$A$65:$A$83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Лист2!$F$65:$F$83</c:f>
              <c:numCache>
                <c:formatCode>General</c:formatCode>
                <c:ptCount val="19"/>
                <c:pt idx="0">
                  <c:v>8</c:v>
                </c:pt>
                <c:pt idx="1">
                  <c:v>9</c:v>
                </c:pt>
                <c:pt idx="2">
                  <c:v>11</c:v>
                </c:pt>
                <c:pt idx="3">
                  <c:v>9</c:v>
                </c:pt>
                <c:pt idx="4">
                  <c:v>5</c:v>
                </c:pt>
                <c:pt idx="5">
                  <c:v>5</c:v>
                </c:pt>
                <c:pt idx="6">
                  <c:v>11</c:v>
                </c:pt>
                <c:pt idx="7">
                  <c:v>3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4</c:v>
                </c:pt>
                <c:pt idx="1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54336"/>
        <c:axId val="99381184"/>
        <c:axId val="0"/>
      </c:bar3DChart>
      <c:catAx>
        <c:axId val="155854336"/>
        <c:scaling>
          <c:orientation val="minMax"/>
        </c:scaling>
        <c:delete val="0"/>
        <c:axPos val="b"/>
        <c:majorTickMark val="none"/>
        <c:minorTickMark val="none"/>
        <c:tickLblPos val="nextTo"/>
        <c:crossAx val="99381184"/>
        <c:crosses val="autoZero"/>
        <c:auto val="1"/>
        <c:lblAlgn val="ctr"/>
        <c:lblOffset val="100"/>
        <c:noMultiLvlLbl val="0"/>
      </c:catAx>
      <c:valAx>
        <c:axId val="993811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</a:t>
                </a:r>
                <a:r>
                  <a:rPr lang="ru-RU" baseline="0"/>
                  <a:t> человек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5854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В классе, где учится мой ребенок хороший классный руководитель</a:t>
            </a:r>
            <a:endParaRPr lang="ru-RU" b="1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Лист2!$B$85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Лист2!$A$86:$A$104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Лист2!$B$86:$B$104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Лист2!$C$85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Лист2!$A$86:$A$104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Лист2!$C$86:$C$104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Лист2!$D$85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Лист2!$A$86:$A$104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Лист2!$D$86:$D$104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Лист2!$E$85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Лист2!$A$86:$A$104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Лист2!$E$86:$E$104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  <c:pt idx="6">
                  <c:v>6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Лист2!$F$85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Лист2!$A$86:$A$104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Лист2!$F$86:$F$104</c:f>
              <c:numCache>
                <c:formatCode>General</c:formatCode>
                <c:ptCount val="19"/>
                <c:pt idx="0">
                  <c:v>10</c:v>
                </c:pt>
                <c:pt idx="1">
                  <c:v>9</c:v>
                </c:pt>
                <c:pt idx="2">
                  <c:v>4</c:v>
                </c:pt>
                <c:pt idx="3">
                  <c:v>4</c:v>
                </c:pt>
                <c:pt idx="4">
                  <c:v>8</c:v>
                </c:pt>
                <c:pt idx="5">
                  <c:v>9</c:v>
                </c:pt>
                <c:pt idx="6">
                  <c:v>4</c:v>
                </c:pt>
                <c:pt idx="7">
                  <c:v>8</c:v>
                </c:pt>
                <c:pt idx="8">
                  <c:v>9</c:v>
                </c:pt>
                <c:pt idx="9">
                  <c:v>7</c:v>
                </c:pt>
                <c:pt idx="10">
                  <c:v>9</c:v>
                </c:pt>
                <c:pt idx="11">
                  <c:v>9</c:v>
                </c:pt>
                <c:pt idx="12">
                  <c:v>10</c:v>
                </c:pt>
                <c:pt idx="13">
                  <c:v>8</c:v>
                </c:pt>
                <c:pt idx="14">
                  <c:v>7</c:v>
                </c:pt>
                <c:pt idx="15">
                  <c:v>6</c:v>
                </c:pt>
                <c:pt idx="16">
                  <c:v>8</c:v>
                </c:pt>
                <c:pt idx="17">
                  <c:v>11</c:v>
                </c:pt>
                <c:pt idx="18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66624"/>
        <c:axId val="99384640"/>
        <c:axId val="0"/>
      </c:bar3DChart>
      <c:catAx>
        <c:axId val="155866624"/>
        <c:scaling>
          <c:orientation val="minMax"/>
        </c:scaling>
        <c:delete val="0"/>
        <c:axPos val="b"/>
        <c:majorTickMark val="none"/>
        <c:minorTickMark val="none"/>
        <c:tickLblPos val="nextTo"/>
        <c:crossAx val="99384640"/>
        <c:crosses val="autoZero"/>
        <c:auto val="1"/>
        <c:lblAlgn val="ctr"/>
        <c:lblOffset val="100"/>
        <c:noMultiLvlLbl val="0"/>
      </c:catAx>
      <c:valAx>
        <c:axId val="993846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5866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Педагоги справедливо оценивают достижения в учебе моего ребенка</a:t>
            </a:r>
            <a:endParaRPr lang="ru-RU" b="1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Лист2!$B$106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Лист2!$A$107:$A$125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Лист2!$B$107:$B$125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Лист2!$C$106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Лист2!$A$107:$A$125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Лист2!$C$107:$C$125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Лист2!$D$106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Лист2!$A$107:$A$125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Лист2!$D$107:$D$125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Лист2!$E$106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Лист2!$A$107:$A$125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Лист2!$E$107:$E$125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7</c:v>
                </c:pt>
                <c:pt idx="9">
                  <c:v>5</c:v>
                </c:pt>
                <c:pt idx="10">
                  <c:v>6</c:v>
                </c:pt>
                <c:pt idx="11">
                  <c:v>3</c:v>
                </c:pt>
                <c:pt idx="12">
                  <c:v>7</c:v>
                </c:pt>
                <c:pt idx="13">
                  <c:v>6</c:v>
                </c:pt>
                <c:pt idx="14">
                  <c:v>4</c:v>
                </c:pt>
                <c:pt idx="15">
                  <c:v>4</c:v>
                </c:pt>
                <c:pt idx="16">
                  <c:v>3</c:v>
                </c:pt>
                <c:pt idx="17">
                  <c:v>3</c:v>
                </c:pt>
                <c:pt idx="18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Лист2!$F$106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Лист2!$A$107:$A$125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Лист2!$F$107:$F$125</c:f>
              <c:numCache>
                <c:formatCode>General</c:formatCode>
                <c:ptCount val="19"/>
                <c:pt idx="0">
                  <c:v>10</c:v>
                </c:pt>
                <c:pt idx="1">
                  <c:v>8</c:v>
                </c:pt>
                <c:pt idx="2">
                  <c:v>8</c:v>
                </c:pt>
                <c:pt idx="3">
                  <c:v>9</c:v>
                </c:pt>
                <c:pt idx="4">
                  <c:v>6</c:v>
                </c:pt>
                <c:pt idx="5">
                  <c:v>3</c:v>
                </c:pt>
                <c:pt idx="6">
                  <c:v>9</c:v>
                </c:pt>
                <c:pt idx="7">
                  <c:v>7</c:v>
                </c:pt>
                <c:pt idx="8">
                  <c:v>2</c:v>
                </c:pt>
                <c:pt idx="9">
                  <c:v>1</c:v>
                </c:pt>
                <c:pt idx="10">
                  <c:v>4</c:v>
                </c:pt>
                <c:pt idx="11">
                  <c:v>6</c:v>
                </c:pt>
                <c:pt idx="12">
                  <c:v>1</c:v>
                </c:pt>
                <c:pt idx="13">
                  <c:v>1</c:v>
                </c:pt>
                <c:pt idx="14">
                  <c:v>3</c:v>
                </c:pt>
                <c:pt idx="15">
                  <c:v>2</c:v>
                </c:pt>
                <c:pt idx="16">
                  <c:v>5</c:v>
                </c:pt>
                <c:pt idx="17">
                  <c:v>8</c:v>
                </c:pt>
                <c:pt idx="18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349440"/>
        <c:axId val="56351488"/>
        <c:axId val="0"/>
      </c:bar3DChart>
      <c:catAx>
        <c:axId val="172349440"/>
        <c:scaling>
          <c:orientation val="minMax"/>
        </c:scaling>
        <c:delete val="0"/>
        <c:axPos val="b"/>
        <c:majorTickMark val="none"/>
        <c:minorTickMark val="none"/>
        <c:tickLblPos val="nextTo"/>
        <c:crossAx val="56351488"/>
        <c:crosses val="autoZero"/>
        <c:auto val="1"/>
        <c:lblAlgn val="ctr"/>
        <c:lblOffset val="100"/>
        <c:noMultiLvlLbl val="0"/>
      </c:catAx>
      <c:valAx>
        <c:axId val="563514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2349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Учителя учитывают индивидуальные особенности моего ребенка</a:t>
            </a:r>
            <a:endParaRPr lang="ru-RU" b="1"/>
          </a:p>
        </c:rich>
      </c:tx>
      <c:layout>
        <c:manualLayout>
          <c:xMode val="edge"/>
          <c:yMode val="edge"/>
          <c:x val="0.20195063931013976"/>
          <c:y val="2.301684864389595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Лист2!$B$127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Лист2!$A$128:$A$146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Лист2!$B$128:$B$146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Лист2!$C$127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Лист2!$A$128:$A$146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Лист2!$C$128:$C$146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Лист2!$D$127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Лист2!$A$128:$A$146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Лист2!$D$128:$D$146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Лист2!$E$127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Лист2!$A$128:$A$146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Лист2!$E$128:$E$146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  <c:pt idx="9">
                  <c:v>4</c:v>
                </c:pt>
                <c:pt idx="10">
                  <c:v>5</c:v>
                </c:pt>
                <c:pt idx="11">
                  <c:v>3</c:v>
                </c:pt>
                <c:pt idx="12">
                  <c:v>6</c:v>
                </c:pt>
                <c:pt idx="13">
                  <c:v>5</c:v>
                </c:pt>
                <c:pt idx="14">
                  <c:v>3</c:v>
                </c:pt>
                <c:pt idx="15">
                  <c:v>4</c:v>
                </c:pt>
                <c:pt idx="16">
                  <c:v>2</c:v>
                </c:pt>
                <c:pt idx="17">
                  <c:v>7</c:v>
                </c:pt>
                <c:pt idx="18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Лист2!$F$127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Лист2!$A$128:$A$146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Лист2!$F$128:$F$146</c:f>
              <c:numCache>
                <c:formatCode>General</c:formatCode>
                <c:ptCount val="19"/>
                <c:pt idx="0">
                  <c:v>11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6</c:v>
                </c:pt>
                <c:pt idx="5">
                  <c:v>3</c:v>
                </c:pt>
                <c:pt idx="6">
                  <c:v>9</c:v>
                </c:pt>
                <c:pt idx="7">
                  <c:v>5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4</c:v>
                </c:pt>
                <c:pt idx="15">
                  <c:v>2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235264"/>
        <c:axId val="59432960"/>
        <c:axId val="0"/>
      </c:bar3DChart>
      <c:catAx>
        <c:axId val="172235264"/>
        <c:scaling>
          <c:orientation val="minMax"/>
        </c:scaling>
        <c:delete val="0"/>
        <c:axPos val="b"/>
        <c:majorTickMark val="none"/>
        <c:minorTickMark val="none"/>
        <c:tickLblPos val="nextTo"/>
        <c:crossAx val="59432960"/>
        <c:crosses val="autoZero"/>
        <c:auto val="1"/>
        <c:lblAlgn val="ctr"/>
        <c:lblOffset val="100"/>
        <c:noMultiLvlLbl val="0"/>
      </c:catAx>
      <c:valAx>
        <c:axId val="594329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2235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В школе проводятся мероприятия, которые полезны и интересны моему ребенку</a:t>
            </a:r>
            <a:endParaRPr lang="ru-RU" b="1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Лист2!$B$148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Лист2!$A$149:$A$167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Лист2!$B$149:$B$167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Лист2!$C$148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Лист2!$A$149:$A$167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Лист2!$C$149:$C$167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Лист2!$D$148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Лист2!$A$149:$A$167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Лист2!$D$149:$D$167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4</c:v>
                </c:pt>
                <c:pt idx="18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Лист2!$E$148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Лист2!$A$149:$A$167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Лист2!$E$149:$E$167</c:f>
              <c:numCache>
                <c:formatCode>General</c:formatCode>
                <c:ptCount val="19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7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3</c:v>
                </c:pt>
                <c:pt idx="17">
                  <c:v>3</c:v>
                </c:pt>
                <c:pt idx="18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Лист2!$F$148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Лист2!$A$149:$A$167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Лист2!$F$149:$F$167</c:f>
              <c:numCache>
                <c:formatCode>General</c:formatCode>
                <c:ptCount val="19"/>
                <c:pt idx="0">
                  <c:v>11</c:v>
                </c:pt>
                <c:pt idx="1">
                  <c:v>7</c:v>
                </c:pt>
                <c:pt idx="2">
                  <c:v>9</c:v>
                </c:pt>
                <c:pt idx="3">
                  <c:v>8</c:v>
                </c:pt>
                <c:pt idx="4">
                  <c:v>5</c:v>
                </c:pt>
                <c:pt idx="5">
                  <c:v>5</c:v>
                </c:pt>
                <c:pt idx="6">
                  <c:v>7</c:v>
                </c:pt>
                <c:pt idx="7">
                  <c:v>5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3</c:v>
                </c:pt>
                <c:pt idx="15">
                  <c:v>2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350464"/>
        <c:axId val="99380032"/>
        <c:axId val="0"/>
      </c:bar3DChart>
      <c:catAx>
        <c:axId val="172350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99380032"/>
        <c:crosses val="autoZero"/>
        <c:auto val="1"/>
        <c:lblAlgn val="ctr"/>
        <c:lblOffset val="100"/>
        <c:noMultiLvlLbl val="0"/>
      </c:catAx>
      <c:valAx>
        <c:axId val="993800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2350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В школе работают различные кружки, клубы, секции, где может заниматься мой ребенок</a:t>
            </a:r>
            <a:endParaRPr lang="ru-RU" b="1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Лист2!$B$169</c:f>
              <c:strCache>
                <c:ptCount val="1"/>
                <c:pt idx="0">
                  <c:v>Совершенно не согласен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Лист2!$A$170:$A$188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Лист2!$B$170:$B$188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Лист2!$C$169</c:f>
              <c:strCache>
                <c:ptCount val="1"/>
                <c:pt idx="0">
                  <c:v>Скорее не согласен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Лист2!$A$170:$A$188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Лист2!$C$170:$C$188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Лист2!$D$169</c:f>
              <c:strCache>
                <c:ptCount val="1"/>
                <c:pt idx="0">
                  <c:v>Трудно сказать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Лист2!$A$170:$A$188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Лист2!$D$170:$D$188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5</c:v>
                </c:pt>
                <c:pt idx="18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Лист2!$E$169</c:f>
              <c:strCache>
                <c:ptCount val="1"/>
                <c:pt idx="0">
                  <c:v>Скорее согласен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Лист2!$A$170:$A$188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Лист2!$E$170:$E$188</c:f>
              <c:numCache>
                <c:formatCode>General</c:formatCode>
                <c:ptCount val="19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5</c:v>
                </c:pt>
                <c:pt idx="9">
                  <c:v>4</c:v>
                </c:pt>
                <c:pt idx="10">
                  <c:v>5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5</c:v>
                </c:pt>
                <c:pt idx="15">
                  <c:v>5</c:v>
                </c:pt>
                <c:pt idx="16">
                  <c:v>3</c:v>
                </c:pt>
                <c:pt idx="17">
                  <c:v>1</c:v>
                </c:pt>
                <c:pt idx="18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Лист2!$F$169</c:f>
              <c:strCache>
                <c:ptCount val="1"/>
                <c:pt idx="0">
                  <c:v>Совершенно согласен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Лист2!$A$170:$A$188</c:f>
              <c:strCache>
                <c:ptCount val="19"/>
                <c:pt idx="0">
                  <c:v>1 А</c:v>
                </c:pt>
                <c:pt idx="1">
                  <c:v>1 Б</c:v>
                </c:pt>
                <c:pt idx="2">
                  <c:v>2 А</c:v>
                </c:pt>
                <c:pt idx="3">
                  <c:v>2 Б</c:v>
                </c:pt>
                <c:pt idx="4">
                  <c:v>3 А</c:v>
                </c:pt>
                <c:pt idx="5">
                  <c:v>3 Б</c:v>
                </c:pt>
                <c:pt idx="6">
                  <c:v>4 А</c:v>
                </c:pt>
                <c:pt idx="7">
                  <c:v>4 Б</c:v>
                </c:pt>
                <c:pt idx="8">
                  <c:v>5 А</c:v>
                </c:pt>
                <c:pt idx="9">
                  <c:v>5 Б</c:v>
                </c:pt>
                <c:pt idx="10">
                  <c:v>6 А</c:v>
                </c:pt>
                <c:pt idx="11">
                  <c:v>6 Б</c:v>
                </c:pt>
                <c:pt idx="12">
                  <c:v>7 А</c:v>
                </c:pt>
                <c:pt idx="13">
                  <c:v>7 Б</c:v>
                </c:pt>
                <c:pt idx="14">
                  <c:v>8 А</c:v>
                </c:pt>
                <c:pt idx="15">
                  <c:v>8 Б</c:v>
                </c:pt>
                <c:pt idx="16">
                  <c:v>9 А</c:v>
                </c:pt>
                <c:pt idx="17">
                  <c:v>10 А</c:v>
                </c:pt>
                <c:pt idx="18">
                  <c:v>11 А</c:v>
                </c:pt>
              </c:strCache>
            </c:strRef>
          </c:cat>
          <c:val>
            <c:numRef>
              <c:f>Лист2!$F$170:$F$188</c:f>
              <c:numCache>
                <c:formatCode>General</c:formatCode>
                <c:ptCount val="19"/>
                <c:pt idx="0">
                  <c:v>7</c:v>
                </c:pt>
                <c:pt idx="1">
                  <c:v>7</c:v>
                </c:pt>
                <c:pt idx="2">
                  <c:v>9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  <c:pt idx="6">
                  <c:v>7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3</c:v>
                </c:pt>
                <c:pt idx="17">
                  <c:v>3</c:v>
                </c:pt>
                <c:pt idx="1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4545152"/>
        <c:axId val="189325312"/>
        <c:axId val="0"/>
      </c:bar3DChart>
      <c:catAx>
        <c:axId val="1945451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89325312"/>
        <c:crosses val="autoZero"/>
        <c:auto val="1"/>
        <c:lblAlgn val="ctr"/>
        <c:lblOffset val="100"/>
        <c:noMultiLvlLbl val="0"/>
      </c:catAx>
      <c:valAx>
        <c:axId val="1893253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4545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7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34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8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3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22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8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53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9F50-452C-4345-9AF4-292970819C58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4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69F50-452C-4345-9AF4-292970819C58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4205C-84E0-454F-B99F-82B3BBF00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4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/>
          </a:bodyPr>
          <a:lstStyle/>
          <a:p>
            <a:r>
              <a:rPr lang="ru-RU" dirty="0" smtClean="0"/>
              <a:t>Опрос родителей о качестве образования в гимназии «</a:t>
            </a:r>
            <a:r>
              <a:rPr lang="ru-RU" dirty="0" err="1" smtClean="0"/>
              <a:t>Альма</a:t>
            </a:r>
            <a:r>
              <a:rPr lang="ru-RU" dirty="0" smtClean="0"/>
              <a:t> Матер»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r>
              <a:rPr lang="ru-RU" dirty="0" smtClean="0"/>
              <a:t>2015 – 2016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14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Большинство родителей считают, что в школе проводятся мероприятия, которые полезны и интересны их ребенку. 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596646"/>
              </p:ext>
            </p:extLst>
          </p:nvPr>
        </p:nvGraphicFramePr>
        <p:xfrm>
          <a:off x="467544" y="3326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439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Большинство родителей считают, что в школе работают различные кружки, клубы и секции, где может заниматься их ребенок. К старшим классам количество не согласных с этим возрастает, детям требуется все более вариативный набор кружков и секций, не всегда они могут найти свое именно в гимназии.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738961"/>
              </p:ext>
            </p:extLst>
          </p:nvPr>
        </p:nvGraphicFramePr>
        <p:xfrm>
          <a:off x="467544" y="3326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4053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Большинство родителей считают, что в школе педагоги дают их ребенку глубокие и прочные знания.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647346"/>
              </p:ext>
            </p:extLst>
          </p:nvPr>
        </p:nvGraphicFramePr>
        <p:xfrm>
          <a:off x="467544" y="3326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1408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Большинство родителей считают, что в школе заботятся о физическом развитии и здоровье их ребенка, но есть и не согласные с этим. Часть родителей обращает внимание не на современный спортивный зал и систему физического воспитания, а на значительное время, которое ребенок тратит на уроки и кружки, отрицательно связывая это со здоровьем.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281932"/>
              </p:ext>
            </p:extLst>
          </p:nvPr>
        </p:nvGraphicFramePr>
        <p:xfrm>
          <a:off x="467544" y="3326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2790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Большинство родителей считают, что школа способствует формированию достойного поведения их ребенка, не совсем согласны с этим два родителя из 10а класса и по одному человеку из 7а,7б и 11а класса.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798939"/>
              </p:ext>
            </p:extLst>
          </p:nvPr>
        </p:nvGraphicFramePr>
        <p:xfrm>
          <a:off x="467544" y="4046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08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учащихся 1-11 классов заполняли анонимную анкету о качестве образования в гимназии.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Задавались следующие вопросы: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1.Класс, в котором учится мой ребенок, можно назвать дружным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2.В среде своих одноклассников мой ребенок чувствует себя комфортно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3.Педагоги проявляют доброжелательное отношение к моему ребенку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4.Я испытываю чувство взаимопонимания, контактируя с учителями и администрацией школы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5.В классе, где учится мой ребенок хороший классный руководитель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6.Педагоги справедливо оценивают достижения в учебе моего ребенка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7.Учителя учитывают индивидуальные особенности моего ребенка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8.В школе проводятся мероприятия, которые полезны и интересны моему ребенку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9.В школе работают различные кружки, клубы, секции, где может заниматься мой ребенок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10.Педагоги дают моему ребенку глубокие и прочные знания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11.В школе заботятся о физическом развитии и здоровье моего ребенка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12.Учебное заведение способствует формированию достойного поведения моего ребенка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диаграммах можно увидеть, каким образом отвечали родители.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9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Большинство родителей считают класс, где учится их ребенок, дружным, но эта оценка снижается к старшим классам, отношения детей становятся более деловыми.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444904"/>
              </p:ext>
            </p:extLst>
          </p:nvPr>
        </p:nvGraphicFramePr>
        <p:xfrm>
          <a:off x="467544" y="3326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194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Большинство родителей считают, что их ребенку комфортно среди одноклассников, причем эта оценка высока как для начальных, так и для старших классов.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303246"/>
              </p:ext>
            </p:extLst>
          </p:nvPr>
        </p:nvGraphicFramePr>
        <p:xfrm>
          <a:off x="467544" y="2606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694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Большинство родителей считают, что педагоги проявляют доброжелательное отношение к их ребенку, оценку «скорее не согласен» поставили всего по одному человеку из 5а, 9а и 11а классов.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641299"/>
              </p:ext>
            </p:extLst>
          </p:nvPr>
        </p:nvGraphicFramePr>
        <p:xfrm>
          <a:off x="467544" y="4046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53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Большинство родителей испытывают чувство взаимопонимания, контактируя с учителями и администрацией школы, не согласны всего по одному человеку из 4б, 5а, 9а и 11а классов.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482934"/>
              </p:ext>
            </p:extLst>
          </p:nvPr>
        </p:nvGraphicFramePr>
        <p:xfrm>
          <a:off x="467544" y="4046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142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Большинство родителей считают, что у их ребенка хороший классный руководитель, не совсем согласны с этим всего по одному человеку из 2а, 2б и 4б классов.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51520"/>
              </p:ext>
            </p:extLst>
          </p:nvPr>
        </p:nvGraphicFramePr>
        <p:xfrm>
          <a:off x="467544" y="4046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562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Большинство родителей считают, что педагоги справедливо оценивают достижения в учебе их ребенка, не совсем согласны с этим один человек из 5а класса и 2 человека из 5б класса. Это объясняется сложностью адаптации к требованиям средней школы.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010650"/>
              </p:ext>
            </p:extLst>
          </p:nvPr>
        </p:nvGraphicFramePr>
        <p:xfrm>
          <a:off x="467544" y="4046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553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Большинство родителей считают, что педагоги учитывают индивидуальные особенности их ребенка, не совсем согласны с этим по одному человеку из 2б и 9а класса и по 2 человека из 5а, 5б и 11а  класса. 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546158"/>
              </p:ext>
            </p:extLst>
          </p:nvPr>
        </p:nvGraphicFramePr>
        <p:xfrm>
          <a:off x="467544" y="4046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1517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687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Опрос родителей о качестве образования в гимназии «Альма Матер»</vt:lpstr>
      <vt:lpstr>Презентация PowerPoint</vt:lpstr>
      <vt:lpstr>Большинство родителей считают класс, где учится их ребенок, дружным, но эта оценка снижается к старшим классам, отношения детей становятся более деловыми.</vt:lpstr>
      <vt:lpstr>Большинство родителей считают, что их ребенку комфортно среди одноклассников, причем эта оценка высока как для начальных, так и для старших классов.</vt:lpstr>
      <vt:lpstr>Большинство родителей считают, что педагоги проявляют доброжелательное отношение к их ребенку, оценку «скорее не согласен» поставили всего по одному человеку из 5а, 9а и 11а классов.</vt:lpstr>
      <vt:lpstr>Большинство родителей испытывают чувство взаимопонимания, контактируя с учителями и администрацией школы, не согласны всего по одному человеку из 4б, 5а, 9а и 11а классов.</vt:lpstr>
      <vt:lpstr>Большинство родителей считают, что у их ребенка хороший классный руководитель, не совсем согласны с этим всего по одному человеку из 2а, 2б и 4б классов.</vt:lpstr>
      <vt:lpstr>Большинство родителей считают, что педагоги справедливо оценивают достижения в учебе их ребенка, не совсем согласны с этим один человек из 5а класса и 2 человека из 5б класса. Это объясняется сложностью адаптации к требованиям средней школы.</vt:lpstr>
      <vt:lpstr>Большинство родителей считают, что педагоги учитывают индивидуальные особенности их ребенка, не совсем согласны с этим по одному человеку из 2б и 9а класса и по 2 человека из 5а, 5б и 11а  класса. </vt:lpstr>
      <vt:lpstr>Большинство родителей считают, что в школе проводятся мероприятия, которые полезны и интересны их ребенку. </vt:lpstr>
      <vt:lpstr>Большинство родителей считают, что в школе работают различные кружки, клубы и секции, где может заниматься их ребенок. К старшим классам количество не согласных с этим возрастает, детям требуется все более вариативный набор кружков и секций, не всегда они могут найти свое именно в гимназии.</vt:lpstr>
      <vt:lpstr>Большинство родителей считают, что в школе педагоги дают их ребенку глубокие и прочные знания.</vt:lpstr>
      <vt:lpstr>Большинство родителей считают, что в школе заботятся о физическом развитии и здоровье их ребенка, но есть и не согласные с этим. Часть родителей обращает внимание не на современный спортивный зал и систему физического воспитания, а на значительное время, которое ребенок тратит на уроки и кружки, отрицательно связывая это со здоровьем.</vt:lpstr>
      <vt:lpstr>Большинство родителей считают, что школа способствует формированию достойного поведения их ребенка, не совсем согласны с этим два родителя из 10а класса и по одному человеку из 7а,7б и 11а класса.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Опрос родителей о качестве образования в гимназии «Альма Матер»</dc:title>
  <dc:creator>Психологи</dc:creator>
  <cp:lastModifiedBy>Психологи</cp:lastModifiedBy>
  <cp:revision>5</cp:revision>
  <dcterms:created xsi:type="dcterms:W3CDTF">2016-06-08T13:12:07Z</dcterms:created>
  <dcterms:modified xsi:type="dcterms:W3CDTF">2016-06-08T14:27:57Z</dcterms:modified>
</cp:coreProperties>
</file>